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5" r:id="rId4"/>
    <p:sldId id="276" r:id="rId5"/>
    <p:sldId id="277" r:id="rId6"/>
    <p:sldId id="278" r:id="rId7"/>
    <p:sldId id="279" r:id="rId8"/>
    <p:sldId id="259" r:id="rId9"/>
    <p:sldId id="260" r:id="rId10"/>
    <p:sldId id="261" r:id="rId11"/>
    <p:sldId id="262" r:id="rId12"/>
    <p:sldId id="263" r:id="rId13"/>
    <p:sldId id="264" r:id="rId14"/>
    <p:sldId id="265" r:id="rId15"/>
    <p:sldId id="266" r:id="rId16"/>
    <p:sldId id="268" r:id="rId17"/>
    <p:sldId id="269" r:id="rId18"/>
    <p:sldId id="272" r:id="rId19"/>
    <p:sldId id="280" r:id="rId20"/>
    <p:sldId id="289" r:id="rId21"/>
    <p:sldId id="273" r:id="rId22"/>
    <p:sldId id="274" r:id="rId23"/>
    <p:sldId id="257" r:id="rId24"/>
    <p:sldId id="258" r:id="rId25"/>
    <p:sldId id="292" r:id="rId26"/>
    <p:sldId id="282" r:id="rId27"/>
    <p:sldId id="283" r:id="rId28"/>
    <p:sldId id="284" r:id="rId29"/>
    <p:sldId id="281" r:id="rId30"/>
    <p:sldId id="288" r:id="rId31"/>
    <p:sldId id="285" r:id="rId32"/>
    <p:sldId id="286" r:id="rId33"/>
    <p:sldId id="287" r:id="rId34"/>
    <p:sldId id="290" r:id="rId35"/>
    <p:sldId id="291" r:id="rId36"/>
    <p:sldId id="27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30" autoAdjust="0"/>
  </p:normalViewPr>
  <p:slideViewPr>
    <p:cSldViewPr snapToGrid="0">
      <p:cViewPr varScale="1">
        <p:scale>
          <a:sx n="87" d="100"/>
          <a:sy n="87" d="100"/>
        </p:scale>
        <p:origin x="198" y="90"/>
      </p:cViewPr>
      <p:guideLst/>
    </p:cSldViewPr>
  </p:slideViewPr>
  <p:outlineViewPr>
    <p:cViewPr>
      <p:scale>
        <a:sx n="33" d="100"/>
        <a:sy n="33" d="100"/>
      </p:scale>
      <p:origin x="0" y="-2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F68B50-21FA-4105-9E97-9A02080215A7}"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45975-1CEA-4FC3-AE58-187F008AB04B}" type="slidenum">
              <a:rPr lang="en-US" smtClean="0"/>
              <a:t>‹#›</a:t>
            </a:fld>
            <a:endParaRPr lang="en-US"/>
          </a:p>
        </p:txBody>
      </p:sp>
    </p:spTree>
    <p:extLst>
      <p:ext uri="{BB962C8B-B14F-4D97-AF65-F5344CB8AC3E}">
        <p14:creationId xmlns:p14="http://schemas.microsoft.com/office/powerpoint/2010/main" val="269141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8B50-21FA-4105-9E97-9A02080215A7}"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45975-1CEA-4FC3-AE58-187F008AB04B}" type="slidenum">
              <a:rPr lang="en-US" smtClean="0"/>
              <a:t>‹#›</a:t>
            </a:fld>
            <a:endParaRPr lang="en-US"/>
          </a:p>
        </p:txBody>
      </p:sp>
    </p:spTree>
    <p:extLst>
      <p:ext uri="{BB962C8B-B14F-4D97-AF65-F5344CB8AC3E}">
        <p14:creationId xmlns:p14="http://schemas.microsoft.com/office/powerpoint/2010/main" val="375838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8B50-21FA-4105-9E97-9A02080215A7}"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45975-1CEA-4FC3-AE58-187F008AB04B}" type="slidenum">
              <a:rPr lang="en-US" smtClean="0"/>
              <a:t>‹#›</a:t>
            </a:fld>
            <a:endParaRPr lang="en-US"/>
          </a:p>
        </p:txBody>
      </p:sp>
    </p:spTree>
    <p:extLst>
      <p:ext uri="{BB962C8B-B14F-4D97-AF65-F5344CB8AC3E}">
        <p14:creationId xmlns:p14="http://schemas.microsoft.com/office/powerpoint/2010/main" val="224008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8B50-21FA-4105-9E97-9A02080215A7}"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45975-1CEA-4FC3-AE58-187F008AB04B}" type="slidenum">
              <a:rPr lang="en-US" smtClean="0"/>
              <a:t>‹#›</a:t>
            </a:fld>
            <a:endParaRPr lang="en-US"/>
          </a:p>
        </p:txBody>
      </p:sp>
    </p:spTree>
    <p:extLst>
      <p:ext uri="{BB962C8B-B14F-4D97-AF65-F5344CB8AC3E}">
        <p14:creationId xmlns:p14="http://schemas.microsoft.com/office/powerpoint/2010/main" val="13771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F68B50-21FA-4105-9E97-9A02080215A7}"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45975-1CEA-4FC3-AE58-187F008AB04B}" type="slidenum">
              <a:rPr lang="en-US" smtClean="0"/>
              <a:t>‹#›</a:t>
            </a:fld>
            <a:endParaRPr lang="en-US"/>
          </a:p>
        </p:txBody>
      </p:sp>
    </p:spTree>
    <p:extLst>
      <p:ext uri="{BB962C8B-B14F-4D97-AF65-F5344CB8AC3E}">
        <p14:creationId xmlns:p14="http://schemas.microsoft.com/office/powerpoint/2010/main" val="422326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F68B50-21FA-4105-9E97-9A02080215A7}"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45975-1CEA-4FC3-AE58-187F008AB04B}" type="slidenum">
              <a:rPr lang="en-US" smtClean="0"/>
              <a:t>‹#›</a:t>
            </a:fld>
            <a:endParaRPr lang="en-US"/>
          </a:p>
        </p:txBody>
      </p:sp>
    </p:spTree>
    <p:extLst>
      <p:ext uri="{BB962C8B-B14F-4D97-AF65-F5344CB8AC3E}">
        <p14:creationId xmlns:p14="http://schemas.microsoft.com/office/powerpoint/2010/main" val="33803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F68B50-21FA-4105-9E97-9A02080215A7}" type="datetimeFigureOut">
              <a:rPr lang="en-US" smtClean="0"/>
              <a:t>7/20/2016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45975-1CEA-4FC3-AE58-187F008AB04B}" type="slidenum">
              <a:rPr lang="en-US" smtClean="0"/>
              <a:t>‹#›</a:t>
            </a:fld>
            <a:endParaRPr lang="en-US"/>
          </a:p>
        </p:txBody>
      </p:sp>
    </p:spTree>
    <p:extLst>
      <p:ext uri="{BB962C8B-B14F-4D97-AF65-F5344CB8AC3E}">
        <p14:creationId xmlns:p14="http://schemas.microsoft.com/office/powerpoint/2010/main" val="19187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F68B50-21FA-4105-9E97-9A02080215A7}" type="datetimeFigureOut">
              <a:rPr lang="en-US" smtClean="0"/>
              <a:t>7/20/2016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45975-1CEA-4FC3-AE58-187F008AB04B}" type="slidenum">
              <a:rPr lang="en-US" smtClean="0"/>
              <a:t>‹#›</a:t>
            </a:fld>
            <a:endParaRPr lang="en-US"/>
          </a:p>
        </p:txBody>
      </p:sp>
    </p:spTree>
    <p:extLst>
      <p:ext uri="{BB962C8B-B14F-4D97-AF65-F5344CB8AC3E}">
        <p14:creationId xmlns:p14="http://schemas.microsoft.com/office/powerpoint/2010/main" val="200439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68B50-21FA-4105-9E97-9A02080215A7}" type="datetimeFigureOut">
              <a:rPr lang="en-US" smtClean="0"/>
              <a:t>7/20/2016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45975-1CEA-4FC3-AE58-187F008AB04B}" type="slidenum">
              <a:rPr lang="en-US" smtClean="0"/>
              <a:t>‹#›</a:t>
            </a:fld>
            <a:endParaRPr lang="en-US"/>
          </a:p>
        </p:txBody>
      </p:sp>
    </p:spTree>
    <p:extLst>
      <p:ext uri="{BB962C8B-B14F-4D97-AF65-F5344CB8AC3E}">
        <p14:creationId xmlns:p14="http://schemas.microsoft.com/office/powerpoint/2010/main" val="342450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68B50-21FA-4105-9E97-9A02080215A7}"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45975-1CEA-4FC3-AE58-187F008AB04B}" type="slidenum">
              <a:rPr lang="en-US" smtClean="0"/>
              <a:t>‹#›</a:t>
            </a:fld>
            <a:endParaRPr lang="en-US"/>
          </a:p>
        </p:txBody>
      </p:sp>
    </p:spTree>
    <p:extLst>
      <p:ext uri="{BB962C8B-B14F-4D97-AF65-F5344CB8AC3E}">
        <p14:creationId xmlns:p14="http://schemas.microsoft.com/office/powerpoint/2010/main" val="400926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68B50-21FA-4105-9E97-9A02080215A7}"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45975-1CEA-4FC3-AE58-187F008AB04B}" type="slidenum">
              <a:rPr lang="en-US" smtClean="0"/>
              <a:t>‹#›</a:t>
            </a:fld>
            <a:endParaRPr lang="en-US"/>
          </a:p>
        </p:txBody>
      </p:sp>
    </p:spTree>
    <p:extLst>
      <p:ext uri="{BB962C8B-B14F-4D97-AF65-F5344CB8AC3E}">
        <p14:creationId xmlns:p14="http://schemas.microsoft.com/office/powerpoint/2010/main" val="631330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68B50-21FA-4105-9E97-9A02080215A7}" type="datetimeFigureOut">
              <a:rPr lang="en-US" smtClean="0"/>
              <a:t>7/20/2016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45975-1CEA-4FC3-AE58-187F008AB04B}" type="slidenum">
              <a:rPr lang="en-US" smtClean="0"/>
              <a:t>‹#›</a:t>
            </a:fld>
            <a:endParaRPr lang="en-US"/>
          </a:p>
        </p:txBody>
      </p:sp>
    </p:spTree>
    <p:extLst>
      <p:ext uri="{BB962C8B-B14F-4D97-AF65-F5344CB8AC3E}">
        <p14:creationId xmlns:p14="http://schemas.microsoft.com/office/powerpoint/2010/main" val="436686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216" y="4064000"/>
            <a:ext cx="11241742" cy="2387600"/>
          </a:xfrm>
        </p:spPr>
        <p:txBody>
          <a:bodyPr>
            <a:normAutofit fontScale="90000"/>
          </a:bodyPr>
          <a:lstStyle/>
          <a:p>
            <a:r>
              <a:rPr lang="en-US" sz="2800" dirty="0" smtClean="0"/>
              <a:t>Clark </a:t>
            </a:r>
            <a:r>
              <a:rPr lang="en-US" sz="2800" dirty="0" err="1" smtClean="0"/>
              <a:t>Snelgrove</a:t>
            </a:r>
            <a:r>
              <a:rPr lang="en-US" sz="2800" dirty="0" smtClean="0"/>
              <a:t> BA (Physics Education), MS (Physics Teaching),</a:t>
            </a:r>
            <a:br>
              <a:rPr lang="en-US" sz="2800" dirty="0" smtClean="0"/>
            </a:br>
            <a:r>
              <a:rPr lang="en-US" sz="2800" dirty="0" smtClean="0"/>
              <a:t>ABD (Curriculum and Instruction)</a:t>
            </a:r>
            <a:r>
              <a:rPr lang="en-US" sz="1100" dirty="0" smtClean="0"/>
              <a:t/>
            </a:r>
            <a:br>
              <a:rPr lang="en-US" sz="1100" dirty="0" smtClean="0"/>
            </a:br>
            <a:r>
              <a:rPr lang="en-US" sz="1100" dirty="0" smtClean="0"/>
              <a:t/>
            </a:r>
            <a:br>
              <a:rPr lang="en-US" sz="1100" dirty="0" smtClean="0"/>
            </a:br>
            <a:r>
              <a:rPr lang="en-US" sz="2800" dirty="0" smtClean="0"/>
              <a:t>Brigham Young University, Provo, Utah</a:t>
            </a:r>
            <a:br>
              <a:rPr lang="en-US" sz="2800" dirty="0" smtClean="0"/>
            </a:br>
            <a:r>
              <a:rPr lang="en-US" sz="2800" dirty="0"/>
              <a:t/>
            </a:r>
            <a:br>
              <a:rPr lang="en-US" sz="2800" dirty="0"/>
            </a:br>
            <a:r>
              <a:rPr lang="en-US" sz="2800" dirty="0" smtClean="0"/>
              <a:t>AAPT Summer Meeting 2016</a:t>
            </a:r>
            <a:br>
              <a:rPr lang="en-US" sz="2800" dirty="0" smtClean="0"/>
            </a:br>
            <a:r>
              <a:rPr lang="en-US" sz="2800" dirty="0" smtClean="0"/>
              <a:t>Sacramento, CA</a:t>
            </a:r>
            <a:endParaRPr lang="en-US" sz="2800" dirty="0"/>
          </a:p>
        </p:txBody>
      </p:sp>
      <p:sp>
        <p:nvSpPr>
          <p:cNvPr id="3" name="Subtitle 2"/>
          <p:cNvSpPr>
            <a:spLocks noGrp="1"/>
          </p:cNvSpPr>
          <p:nvPr>
            <p:ph type="subTitle" idx="1"/>
          </p:nvPr>
        </p:nvSpPr>
        <p:spPr>
          <a:xfrm>
            <a:off x="925286" y="586694"/>
            <a:ext cx="9579428" cy="4017964"/>
          </a:xfrm>
        </p:spPr>
        <p:txBody>
          <a:bodyPr>
            <a:normAutofit/>
          </a:bodyPr>
          <a:lstStyle/>
          <a:p>
            <a:r>
              <a:rPr lang="en-US" sz="6600" dirty="0"/>
              <a:t>Developing a laboratory course for the life science majors at BYU</a:t>
            </a:r>
          </a:p>
        </p:txBody>
      </p:sp>
    </p:spTree>
    <p:extLst>
      <p:ext uri="{BB962C8B-B14F-4D97-AF65-F5344CB8AC3E}">
        <p14:creationId xmlns:p14="http://schemas.microsoft.com/office/powerpoint/2010/main" val="3410356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New Pedagogical Style</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Old labs were:</a:t>
            </a:r>
          </a:p>
          <a:p>
            <a:r>
              <a:rPr lang="en-US" dirty="0" smtClean="0"/>
              <a:t>Traditional verification of a physical law.</a:t>
            </a:r>
          </a:p>
          <a:p>
            <a:pPr lvl="1"/>
            <a:r>
              <a:rPr lang="en-US" dirty="0" smtClean="0"/>
              <a:t>Get the “right” answer</a:t>
            </a:r>
          </a:p>
          <a:p>
            <a:pPr lvl="1"/>
            <a:r>
              <a:rPr lang="en-US" dirty="0" smtClean="0"/>
              <a:t>Fill in the blanks on a report form</a:t>
            </a:r>
          </a:p>
          <a:p>
            <a:pPr lvl="1"/>
            <a:r>
              <a:rPr lang="en-US" dirty="0" smtClean="0"/>
              <a:t>Very limited focus on conceptual learning</a:t>
            </a:r>
          </a:p>
          <a:p>
            <a:pPr lvl="1"/>
            <a:r>
              <a:rPr lang="en-US" dirty="0" smtClean="0"/>
              <a:t>Many activities were like book problems.</a:t>
            </a:r>
          </a:p>
          <a:p>
            <a:pPr lvl="1"/>
            <a:endParaRPr lang="en-US" dirty="0" smtClean="0"/>
          </a:p>
          <a:p>
            <a:pPr lvl="1"/>
            <a:endParaRPr lang="en-US" dirty="0" smtClean="0"/>
          </a:p>
        </p:txBody>
      </p:sp>
      <p:sp>
        <p:nvSpPr>
          <p:cNvPr id="4" name="Content Placeholder 3"/>
          <p:cNvSpPr>
            <a:spLocks noGrp="1"/>
          </p:cNvSpPr>
          <p:nvPr>
            <p:ph sz="half" idx="2"/>
          </p:nvPr>
        </p:nvSpPr>
        <p:spPr/>
        <p:txBody>
          <a:bodyPr/>
          <a:lstStyle/>
          <a:p>
            <a:pPr marL="0" indent="0">
              <a:buNone/>
            </a:pPr>
            <a:r>
              <a:rPr lang="en-US" dirty="0" smtClean="0"/>
              <a:t>New labs:</a:t>
            </a:r>
          </a:p>
          <a:p>
            <a:r>
              <a:rPr lang="en-US" dirty="0" smtClean="0"/>
              <a:t>Guided </a:t>
            </a:r>
            <a:r>
              <a:rPr lang="en-US" dirty="0"/>
              <a:t>Inquiry learning cycle</a:t>
            </a:r>
          </a:p>
          <a:p>
            <a:pPr lvl="1"/>
            <a:r>
              <a:rPr lang="en-US" dirty="0"/>
              <a:t>Predict</a:t>
            </a:r>
          </a:p>
          <a:p>
            <a:pPr lvl="1"/>
            <a:r>
              <a:rPr lang="en-US" dirty="0"/>
              <a:t>Observe</a:t>
            </a:r>
          </a:p>
          <a:p>
            <a:pPr lvl="1"/>
            <a:r>
              <a:rPr lang="en-US" dirty="0"/>
              <a:t>Explain</a:t>
            </a:r>
          </a:p>
          <a:p>
            <a:pPr lvl="1"/>
            <a:r>
              <a:rPr lang="en-US" dirty="0" smtClean="0"/>
              <a:t>Repeat</a:t>
            </a:r>
          </a:p>
          <a:p>
            <a:r>
              <a:rPr lang="en-US" dirty="0" smtClean="0"/>
              <a:t>Learning more based on learning physics concepts from laboratory experiences</a:t>
            </a:r>
            <a:endParaRPr lang="en-US" dirty="0"/>
          </a:p>
          <a:p>
            <a:endParaRPr lang="en-US" dirty="0"/>
          </a:p>
        </p:txBody>
      </p:sp>
    </p:spTree>
    <p:extLst>
      <p:ext uri="{BB962C8B-B14F-4D97-AF65-F5344CB8AC3E}">
        <p14:creationId xmlns:p14="http://schemas.microsoft.com/office/powerpoint/2010/main" val="1944508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goals of the activities</a:t>
            </a:r>
          </a:p>
        </p:txBody>
      </p:sp>
      <p:sp>
        <p:nvSpPr>
          <p:cNvPr id="3" name="Content Placeholder 2"/>
          <p:cNvSpPr>
            <a:spLocks noGrp="1"/>
          </p:cNvSpPr>
          <p:nvPr>
            <p:ph idx="1"/>
          </p:nvPr>
        </p:nvSpPr>
        <p:spPr/>
        <p:txBody>
          <a:bodyPr>
            <a:normAutofit/>
          </a:bodyPr>
          <a:lstStyle/>
          <a:p>
            <a:pPr lvl="1"/>
            <a:r>
              <a:rPr lang="en-US" dirty="0" smtClean="0"/>
              <a:t>Develop physical concepts (physical intuition)</a:t>
            </a:r>
          </a:p>
          <a:p>
            <a:pPr lvl="1"/>
            <a:r>
              <a:rPr lang="en-US" dirty="0" smtClean="0"/>
              <a:t>Help students develop a sense of how the physics that they are learning can help them in their future lives</a:t>
            </a:r>
          </a:p>
          <a:p>
            <a:pPr lvl="1"/>
            <a:r>
              <a:rPr lang="en-US" dirty="0" smtClean="0"/>
              <a:t>Obtain physically meaningful data using appropriate laboratory skills and represent it in multiple formats</a:t>
            </a:r>
          </a:p>
          <a:p>
            <a:pPr lvl="1"/>
            <a:r>
              <a:rPr lang="en-US" dirty="0" smtClean="0"/>
              <a:t>Evaluate the quality of their experimental data</a:t>
            </a:r>
          </a:p>
          <a:p>
            <a:pPr lvl="1"/>
            <a:r>
              <a:rPr lang="en-US" dirty="0" smtClean="0"/>
              <a:t>Use their experimental data to construct ‘models’ of the physical concepts. Avoid the ‘verification’ model of older style labs.</a:t>
            </a:r>
            <a:endParaRPr lang="en-US" dirty="0"/>
          </a:p>
        </p:txBody>
      </p:sp>
    </p:spTree>
    <p:extLst>
      <p:ext uri="{BB962C8B-B14F-4D97-AF65-F5344CB8AC3E}">
        <p14:creationId xmlns:p14="http://schemas.microsoft.com/office/powerpoint/2010/main" val="2144316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Goals of the Activities</a:t>
            </a:r>
            <a:endParaRPr lang="en-US" dirty="0"/>
          </a:p>
        </p:txBody>
      </p:sp>
      <p:sp>
        <p:nvSpPr>
          <p:cNvPr id="3" name="Content Placeholder 2"/>
          <p:cNvSpPr>
            <a:spLocks noGrp="1"/>
          </p:cNvSpPr>
          <p:nvPr>
            <p:ph idx="1"/>
          </p:nvPr>
        </p:nvSpPr>
        <p:spPr/>
        <p:txBody>
          <a:bodyPr/>
          <a:lstStyle/>
          <a:p>
            <a:r>
              <a:rPr lang="en-US" dirty="0" smtClean="0"/>
              <a:t>Extend their understanding of what they learned by designing an extension lab activity</a:t>
            </a:r>
          </a:p>
          <a:p>
            <a:r>
              <a:rPr lang="en-US" dirty="0" smtClean="0"/>
              <a:t>Write a short research paper on their extension activity using appropriate external references and their experimental data</a:t>
            </a:r>
          </a:p>
          <a:p>
            <a:r>
              <a:rPr lang="en-US" dirty="0" smtClean="0"/>
              <a:t>Communicate to their class the results of their extension activities</a:t>
            </a:r>
            <a:endParaRPr lang="en-US" dirty="0"/>
          </a:p>
        </p:txBody>
      </p:sp>
    </p:spTree>
    <p:extLst>
      <p:ext uri="{BB962C8B-B14F-4D97-AF65-F5344CB8AC3E}">
        <p14:creationId xmlns:p14="http://schemas.microsoft.com/office/powerpoint/2010/main" val="881358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Redefining the Schedule</a:t>
            </a:r>
            <a:endParaRPr lang="en-US" dirty="0"/>
          </a:p>
        </p:txBody>
      </p:sp>
      <p:sp>
        <p:nvSpPr>
          <p:cNvPr id="3" name="Content Placeholder 2"/>
          <p:cNvSpPr>
            <a:spLocks noGrp="1"/>
          </p:cNvSpPr>
          <p:nvPr>
            <p:ph idx="1"/>
          </p:nvPr>
        </p:nvSpPr>
        <p:spPr/>
        <p:txBody>
          <a:bodyPr/>
          <a:lstStyle/>
          <a:p>
            <a:r>
              <a:rPr lang="en-US" dirty="0" smtClean="0"/>
              <a:t>Currently the first week of classes is unused</a:t>
            </a:r>
          </a:p>
          <a:p>
            <a:r>
              <a:rPr lang="en-US" dirty="0" smtClean="0"/>
              <a:t>Previous scheduling methods limited the number of weeks that could be used</a:t>
            </a:r>
          </a:p>
          <a:p>
            <a:r>
              <a:rPr lang="en-US" dirty="0" smtClean="0"/>
              <a:t>New scheduling of the lab activities will allow for thirteen weeks of lab activities</a:t>
            </a:r>
          </a:p>
          <a:p>
            <a:r>
              <a:rPr lang="en-US" dirty="0" smtClean="0"/>
              <a:t>It is proposed the we have twelve formal lab activities with the thirteenth week used to present extension activities.</a:t>
            </a:r>
            <a:endParaRPr lang="en-US" dirty="0"/>
          </a:p>
        </p:txBody>
      </p:sp>
    </p:spTree>
    <p:extLst>
      <p:ext uri="{BB962C8B-B14F-4D97-AF65-F5344CB8AC3E}">
        <p14:creationId xmlns:p14="http://schemas.microsoft.com/office/powerpoint/2010/main" val="2840343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Changes</a:t>
            </a:r>
            <a:endParaRPr lang="en-US" dirty="0"/>
          </a:p>
        </p:txBody>
      </p:sp>
      <p:sp>
        <p:nvSpPr>
          <p:cNvPr id="3" name="Content Placeholder 2"/>
          <p:cNvSpPr>
            <a:spLocks noGrp="1"/>
          </p:cNvSpPr>
          <p:nvPr>
            <p:ph idx="1"/>
          </p:nvPr>
        </p:nvSpPr>
        <p:spPr/>
        <p:txBody>
          <a:bodyPr/>
          <a:lstStyle/>
          <a:p>
            <a:r>
              <a:rPr lang="en-US" dirty="0" smtClean="0"/>
              <a:t>Better training for teaching assistants</a:t>
            </a:r>
          </a:p>
          <a:p>
            <a:r>
              <a:rPr lang="en-US" dirty="0" smtClean="0"/>
              <a:t>Shift the role of the teaching assistants toward being better mentors</a:t>
            </a:r>
          </a:p>
          <a:p>
            <a:r>
              <a:rPr lang="en-US" dirty="0" smtClean="0"/>
              <a:t>Improve the management of the laboratory equipment to help the teaching assistant spend less time with equipment troubleshooting</a:t>
            </a:r>
          </a:p>
          <a:p>
            <a:r>
              <a:rPr lang="en-US" dirty="0" smtClean="0"/>
              <a:t>Shift the grading procedure to minimize the tedium of ‘just producing scores’</a:t>
            </a:r>
            <a:endParaRPr lang="en-US" dirty="0"/>
          </a:p>
        </p:txBody>
      </p:sp>
    </p:spTree>
    <p:extLst>
      <p:ext uri="{BB962C8B-B14F-4D97-AF65-F5344CB8AC3E}">
        <p14:creationId xmlns:p14="http://schemas.microsoft.com/office/powerpoint/2010/main" val="152119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8504"/>
          </a:xfrm>
        </p:spPr>
        <p:txBody>
          <a:bodyPr>
            <a:normAutofit/>
          </a:bodyPr>
          <a:lstStyle/>
          <a:p>
            <a:r>
              <a:rPr lang="en-US" dirty="0" smtClean="0"/>
              <a:t>Grading Procedures</a:t>
            </a:r>
            <a:endParaRPr lang="en-US" dirty="0"/>
          </a:p>
        </p:txBody>
      </p:sp>
      <p:sp>
        <p:nvSpPr>
          <p:cNvPr id="3" name="Content Placeholder 2"/>
          <p:cNvSpPr>
            <a:spLocks noGrp="1"/>
          </p:cNvSpPr>
          <p:nvPr>
            <p:ph idx="1"/>
          </p:nvPr>
        </p:nvSpPr>
        <p:spPr/>
        <p:txBody>
          <a:bodyPr>
            <a:normAutofit/>
          </a:bodyPr>
          <a:lstStyle/>
          <a:p>
            <a:r>
              <a:rPr lang="en-US" dirty="0" smtClean="0"/>
              <a:t>Grading based on multiple measurement tools</a:t>
            </a:r>
          </a:p>
          <a:p>
            <a:pPr lvl="1"/>
            <a:r>
              <a:rPr lang="en-US" dirty="0" smtClean="0"/>
              <a:t>Computer scored Pre-lab and Post-lab Quizzes</a:t>
            </a:r>
          </a:p>
          <a:p>
            <a:pPr lvl="1"/>
            <a:r>
              <a:rPr lang="en-US" dirty="0" smtClean="0"/>
              <a:t>Extension projects and presentation</a:t>
            </a:r>
          </a:p>
          <a:p>
            <a:pPr lvl="1"/>
            <a:r>
              <a:rPr lang="en-US" dirty="0" smtClean="0"/>
              <a:t>Notebook checks</a:t>
            </a:r>
          </a:p>
          <a:p>
            <a:pPr lvl="1"/>
            <a:r>
              <a:rPr lang="en-US" dirty="0" smtClean="0"/>
              <a:t>Participation scores</a:t>
            </a:r>
          </a:p>
          <a:p>
            <a:pPr lvl="1"/>
            <a:r>
              <a:rPr lang="en-US" dirty="0" smtClean="0"/>
              <a:t>Lab team collaboration activity scores</a:t>
            </a:r>
          </a:p>
          <a:p>
            <a:pPr lvl="1"/>
            <a:r>
              <a:rPr lang="en-US" dirty="0" smtClean="0"/>
              <a:t>Peer evaluation of other students’ work</a:t>
            </a:r>
          </a:p>
          <a:p>
            <a:r>
              <a:rPr lang="en-US" dirty="0"/>
              <a:t>Teaching assistant’s grading time is to be refocused </a:t>
            </a:r>
            <a:r>
              <a:rPr lang="en-US" dirty="0" smtClean="0"/>
              <a:t>on </a:t>
            </a:r>
            <a:r>
              <a:rPr lang="en-US" dirty="0"/>
              <a:t>giving feedback to students</a:t>
            </a:r>
          </a:p>
          <a:p>
            <a:endParaRPr lang="en-US" dirty="0" smtClean="0"/>
          </a:p>
          <a:p>
            <a:endParaRPr lang="en-US" dirty="0"/>
          </a:p>
        </p:txBody>
      </p:sp>
    </p:spTree>
    <p:extLst>
      <p:ext uri="{BB962C8B-B14F-4D97-AF65-F5344CB8AC3E}">
        <p14:creationId xmlns:p14="http://schemas.microsoft.com/office/powerpoint/2010/main" val="3783508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Topics: Physics 107</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Lab 1: Video Analysis of the </a:t>
            </a:r>
            <a:r>
              <a:rPr lang="en-US" b="1" dirty="0" smtClean="0"/>
              <a:t>Motion</a:t>
            </a:r>
          </a:p>
          <a:p>
            <a:r>
              <a:rPr lang="en-US" b="1" dirty="0"/>
              <a:t>Lab 2: </a:t>
            </a:r>
            <a:r>
              <a:rPr lang="en-US" b="1" dirty="0" smtClean="0"/>
              <a:t>Studying Falling Objects</a:t>
            </a:r>
          </a:p>
          <a:p>
            <a:r>
              <a:rPr lang="en-US" b="1" dirty="0"/>
              <a:t>Lab 3: Studying objects </a:t>
            </a:r>
            <a:r>
              <a:rPr lang="en-US" b="1" dirty="0" smtClean="0"/>
              <a:t>in </a:t>
            </a:r>
            <a:r>
              <a:rPr lang="en-US" b="1" dirty="0"/>
              <a:t>two </a:t>
            </a:r>
            <a:r>
              <a:rPr lang="en-US" b="1" dirty="0" smtClean="0"/>
              <a:t>dimensions</a:t>
            </a:r>
          </a:p>
          <a:p>
            <a:r>
              <a:rPr lang="en-US" b="1" dirty="0"/>
              <a:t>Lab 4: Forces on objects in linear </a:t>
            </a:r>
            <a:r>
              <a:rPr lang="en-US" b="1" dirty="0" smtClean="0"/>
              <a:t>systems</a:t>
            </a:r>
          </a:p>
          <a:p>
            <a:r>
              <a:rPr lang="en-US" b="1" dirty="0"/>
              <a:t>Lab 5: Analysis </a:t>
            </a:r>
            <a:r>
              <a:rPr lang="en-US" b="1" dirty="0" smtClean="0"/>
              <a:t>of </a:t>
            </a:r>
            <a:r>
              <a:rPr lang="en-US" b="1" dirty="0"/>
              <a:t>Extended </a:t>
            </a:r>
            <a:r>
              <a:rPr lang="en-US" b="1" dirty="0" smtClean="0"/>
              <a:t>Bodies</a:t>
            </a:r>
            <a:endParaRPr lang="en-US" dirty="0" smtClean="0"/>
          </a:p>
          <a:p>
            <a:r>
              <a:rPr lang="en-US" b="1" dirty="0"/>
              <a:t>Lab 6: Forces and </a:t>
            </a:r>
            <a:r>
              <a:rPr lang="en-US" b="1" dirty="0" smtClean="0"/>
              <a:t>Torque</a:t>
            </a:r>
          </a:p>
          <a:p>
            <a:r>
              <a:rPr lang="en-US" b="1" dirty="0"/>
              <a:t>Lab 7: </a:t>
            </a:r>
            <a:r>
              <a:rPr lang="en-US" b="1" dirty="0" smtClean="0"/>
              <a:t>Energy and Power</a:t>
            </a:r>
          </a:p>
          <a:p>
            <a:r>
              <a:rPr lang="en-US" b="1" dirty="0"/>
              <a:t>Lab 8: Analysis of Exercise </a:t>
            </a:r>
            <a:r>
              <a:rPr lang="en-US" b="1" dirty="0" smtClean="0"/>
              <a:t>Equipment</a:t>
            </a:r>
          </a:p>
          <a:p>
            <a:r>
              <a:rPr lang="en-US" b="1" dirty="0"/>
              <a:t>Lab 9: Studying Air Flow and Air </a:t>
            </a:r>
            <a:r>
              <a:rPr lang="en-US" b="1" dirty="0" smtClean="0"/>
              <a:t>Drag</a:t>
            </a:r>
          </a:p>
          <a:p>
            <a:r>
              <a:rPr lang="en-US" b="1" dirty="0"/>
              <a:t>Lab 10: Liquid flow in a </a:t>
            </a:r>
            <a:r>
              <a:rPr lang="en-US" b="1" dirty="0" smtClean="0"/>
              <a:t>Circuit</a:t>
            </a:r>
          </a:p>
          <a:p>
            <a:r>
              <a:rPr lang="en-US" b="1" dirty="0"/>
              <a:t>Lab 11: Calorimetry and Thermal Properties of </a:t>
            </a:r>
            <a:r>
              <a:rPr lang="en-US" b="1" dirty="0" smtClean="0"/>
              <a:t>Matter</a:t>
            </a:r>
          </a:p>
          <a:p>
            <a:r>
              <a:rPr lang="en-US" b="1" dirty="0"/>
              <a:t>Lab </a:t>
            </a:r>
            <a:r>
              <a:rPr lang="en-US" b="1" dirty="0" smtClean="0"/>
              <a:t>12: </a:t>
            </a:r>
            <a:r>
              <a:rPr lang="en-US" b="1" dirty="0"/>
              <a:t>Oscillations, waves, and </a:t>
            </a:r>
            <a:r>
              <a:rPr lang="en-US" b="1" dirty="0" smtClean="0"/>
              <a:t>sound</a:t>
            </a:r>
          </a:p>
        </p:txBody>
      </p:sp>
    </p:spTree>
    <p:extLst>
      <p:ext uri="{BB962C8B-B14F-4D97-AF65-F5344CB8AC3E}">
        <p14:creationId xmlns:p14="http://schemas.microsoft.com/office/powerpoint/2010/main" val="297601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Topics: Physics 108</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Lab 1: Electrostatic </a:t>
            </a:r>
            <a:r>
              <a:rPr lang="en-US" b="1" dirty="0" smtClean="0"/>
              <a:t>Experiments</a:t>
            </a:r>
          </a:p>
          <a:p>
            <a:r>
              <a:rPr lang="en-US" b="1" dirty="0"/>
              <a:t>Lab 2: Electric Potential </a:t>
            </a:r>
            <a:endParaRPr lang="en-US" b="1" dirty="0" smtClean="0"/>
          </a:p>
          <a:p>
            <a:r>
              <a:rPr lang="en-US" b="1" dirty="0"/>
              <a:t>Lab 3: DC Circuits I </a:t>
            </a:r>
            <a:endParaRPr lang="en-US" b="1" dirty="0" smtClean="0"/>
          </a:p>
          <a:p>
            <a:r>
              <a:rPr lang="en-US" b="1" dirty="0"/>
              <a:t>Lab 4: DC Circuits II </a:t>
            </a:r>
            <a:endParaRPr lang="en-US" b="1" dirty="0" smtClean="0"/>
          </a:p>
          <a:p>
            <a:r>
              <a:rPr lang="en-US" b="1" dirty="0"/>
              <a:t>Lab 5: Magnetism I </a:t>
            </a:r>
            <a:endParaRPr lang="en-US" b="1" dirty="0" smtClean="0"/>
          </a:p>
          <a:p>
            <a:r>
              <a:rPr lang="en-US" b="1" dirty="0"/>
              <a:t>Lab 6: Magnetism II </a:t>
            </a:r>
            <a:endParaRPr lang="en-US" b="1" dirty="0" smtClean="0"/>
          </a:p>
          <a:p>
            <a:r>
              <a:rPr lang="en-US" b="1" dirty="0"/>
              <a:t>Lab 7: Ray Optics, Optical Lenses and </a:t>
            </a:r>
            <a:r>
              <a:rPr lang="en-US" b="1" dirty="0" smtClean="0"/>
              <a:t>Mirrors</a:t>
            </a:r>
          </a:p>
          <a:p>
            <a:r>
              <a:rPr lang="en-US" b="1" dirty="0"/>
              <a:t>Lab 8: Optical Principles of the </a:t>
            </a:r>
            <a:r>
              <a:rPr lang="en-US" b="1" dirty="0" smtClean="0"/>
              <a:t>Eye</a:t>
            </a:r>
          </a:p>
          <a:p>
            <a:r>
              <a:rPr lang="en-US" b="1" dirty="0"/>
              <a:t>Lab 9: Wave Nature of </a:t>
            </a:r>
            <a:r>
              <a:rPr lang="en-US" b="1" dirty="0" smtClean="0"/>
              <a:t>Light</a:t>
            </a:r>
          </a:p>
          <a:p>
            <a:r>
              <a:rPr lang="en-US" b="1" dirty="0"/>
              <a:t>Lab 10: Atomic </a:t>
            </a:r>
            <a:r>
              <a:rPr lang="en-US" b="1" dirty="0" smtClean="0"/>
              <a:t>Spectra: Spectroscope</a:t>
            </a:r>
          </a:p>
          <a:p>
            <a:r>
              <a:rPr lang="en-US" b="1" dirty="0" smtClean="0"/>
              <a:t>Lab 11: Quantum effects</a:t>
            </a:r>
          </a:p>
          <a:p>
            <a:r>
              <a:rPr lang="en-US" b="1"/>
              <a:t>Lab </a:t>
            </a:r>
            <a:r>
              <a:rPr lang="en-US" b="1" smtClean="0"/>
              <a:t>12: </a:t>
            </a:r>
            <a:r>
              <a:rPr lang="en-US" b="1" dirty="0" smtClean="0"/>
              <a:t>Radioactivity</a:t>
            </a:r>
            <a:endParaRPr lang="en-US" dirty="0"/>
          </a:p>
        </p:txBody>
      </p:sp>
    </p:spTree>
    <p:extLst>
      <p:ext uri="{BB962C8B-B14F-4D97-AF65-F5344CB8AC3E}">
        <p14:creationId xmlns:p14="http://schemas.microsoft.com/office/powerpoint/2010/main" val="1502146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went wrong with the plan</a:t>
            </a:r>
            <a:r>
              <a:rPr lang="en-US" dirty="0" smtClean="0"/>
              <a:t>? It was too much to attempt in one pass.</a:t>
            </a:r>
            <a:endParaRPr lang="en-US" dirty="0"/>
          </a:p>
        </p:txBody>
      </p:sp>
      <p:sp>
        <p:nvSpPr>
          <p:cNvPr id="3" name="Content Placeholder 2"/>
          <p:cNvSpPr>
            <a:spLocks noGrp="1"/>
          </p:cNvSpPr>
          <p:nvPr>
            <p:ph sz="half" idx="1"/>
          </p:nvPr>
        </p:nvSpPr>
        <p:spPr/>
        <p:txBody>
          <a:bodyPr>
            <a:normAutofit fontScale="92500"/>
          </a:bodyPr>
          <a:lstStyle/>
          <a:p>
            <a:r>
              <a:rPr lang="en-US" dirty="0" smtClean="0"/>
              <a:t>I was assigned to manage the logistics of the course of over 400 students in 19 sections being taught by 12 teaching assistants.</a:t>
            </a:r>
          </a:p>
          <a:p>
            <a:r>
              <a:rPr lang="en-US" dirty="0" smtClean="0"/>
              <a:t>New equipment was being purchase and delivered throughout the semester</a:t>
            </a:r>
          </a:p>
          <a:p>
            <a:r>
              <a:rPr lang="en-US" dirty="0" smtClean="0"/>
              <a:t>I had to write each of the new activities in the guided inquiry format as well as quizzes, grading rubrics, etc.</a:t>
            </a:r>
            <a:endParaRPr lang="en-US" dirty="0"/>
          </a:p>
        </p:txBody>
      </p:sp>
      <p:sp>
        <p:nvSpPr>
          <p:cNvPr id="4" name="Content Placeholder 3"/>
          <p:cNvSpPr>
            <a:spLocks noGrp="1"/>
          </p:cNvSpPr>
          <p:nvPr>
            <p:ph sz="half" idx="2"/>
          </p:nvPr>
        </p:nvSpPr>
        <p:spPr/>
        <p:txBody>
          <a:bodyPr>
            <a:normAutofit fontScale="92500"/>
          </a:bodyPr>
          <a:lstStyle/>
          <a:p>
            <a:r>
              <a:rPr lang="en-US" dirty="0" smtClean="0"/>
              <a:t>I had been told not to do too much changing all at once.</a:t>
            </a:r>
          </a:p>
          <a:p>
            <a:r>
              <a:rPr lang="en-US" dirty="0" smtClean="0"/>
              <a:t>The pedagogical style change required all labs to be at least rewritten for format.</a:t>
            </a:r>
            <a:endParaRPr lang="en-US" dirty="0"/>
          </a:p>
          <a:p>
            <a:r>
              <a:rPr lang="en-US" dirty="0" smtClean="0"/>
              <a:t>Some old activities did actually work so they needed to be </a:t>
            </a:r>
            <a:r>
              <a:rPr lang="en-US" dirty="0" smtClean="0"/>
              <a:t>replaced new activities. This required extensive testing.</a:t>
            </a:r>
            <a:endParaRPr lang="en-US" dirty="0"/>
          </a:p>
        </p:txBody>
      </p:sp>
    </p:spTree>
    <p:extLst>
      <p:ext uri="{BB962C8B-B14F-4D97-AF65-F5344CB8AC3E}">
        <p14:creationId xmlns:p14="http://schemas.microsoft.com/office/powerpoint/2010/main" val="734853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that were improved!!</a:t>
            </a:r>
            <a:endParaRPr lang="en-US" dirty="0"/>
          </a:p>
        </p:txBody>
      </p:sp>
      <p:sp>
        <p:nvSpPr>
          <p:cNvPr id="3" name="Content Placeholder 2"/>
          <p:cNvSpPr>
            <a:spLocks noGrp="1"/>
          </p:cNvSpPr>
          <p:nvPr>
            <p:ph idx="1"/>
          </p:nvPr>
        </p:nvSpPr>
        <p:spPr/>
        <p:txBody>
          <a:bodyPr>
            <a:normAutofit lnSpcReduction="10000"/>
          </a:bodyPr>
          <a:lstStyle/>
          <a:p>
            <a:r>
              <a:rPr lang="en-US" dirty="0" smtClean="0"/>
              <a:t>All of the lab activities actually work now.</a:t>
            </a:r>
          </a:p>
          <a:p>
            <a:r>
              <a:rPr lang="en-US" dirty="0" smtClean="0"/>
              <a:t>Pre-lab and Post-lab quizzes were put online so that TAs </a:t>
            </a:r>
            <a:r>
              <a:rPr lang="en-US" dirty="0"/>
              <a:t>to improve the use of TA </a:t>
            </a:r>
            <a:r>
              <a:rPr lang="en-US" dirty="0" smtClean="0"/>
              <a:t>time.</a:t>
            </a:r>
            <a:endParaRPr lang="en-US" dirty="0" smtClean="0"/>
          </a:p>
          <a:p>
            <a:r>
              <a:rPr lang="en-US" dirty="0" smtClean="0"/>
              <a:t>Post-Lab quizzes were based on “real” lab data with an attempt to detect if the students had really </a:t>
            </a:r>
            <a:r>
              <a:rPr lang="en-US" dirty="0" smtClean="0"/>
              <a:t>learned </a:t>
            </a:r>
            <a:r>
              <a:rPr lang="en-US" dirty="0" smtClean="0"/>
              <a:t>something.</a:t>
            </a:r>
          </a:p>
          <a:p>
            <a:r>
              <a:rPr lang="en-US" dirty="0" smtClean="0"/>
              <a:t>Student summaries were submitted online for TA grading and Peer Review grading.</a:t>
            </a:r>
          </a:p>
          <a:p>
            <a:r>
              <a:rPr lang="en-US" dirty="0" smtClean="0"/>
              <a:t>TA </a:t>
            </a:r>
            <a:r>
              <a:rPr lang="en-US" dirty="0" smtClean="0"/>
              <a:t>grading load was shifted toward giving feedback verses just giving a </a:t>
            </a:r>
            <a:r>
              <a:rPr lang="en-US" dirty="0" smtClean="0"/>
              <a:t>score for filling the lab notes.</a:t>
            </a:r>
            <a:endParaRPr lang="en-US" dirty="0" smtClean="0"/>
          </a:p>
          <a:p>
            <a:r>
              <a:rPr lang="en-US" dirty="0" smtClean="0"/>
              <a:t>TA training was improved.</a:t>
            </a:r>
            <a:endParaRPr lang="en-US" dirty="0"/>
          </a:p>
        </p:txBody>
      </p:sp>
    </p:spTree>
    <p:extLst>
      <p:ext uri="{BB962C8B-B14F-4D97-AF65-F5344CB8AC3E}">
        <p14:creationId xmlns:p14="http://schemas.microsoft.com/office/powerpoint/2010/main" val="3200474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7701" r="7701"/>
          <a:stretch>
            <a:fillRect/>
          </a:stretch>
        </p:blipFill>
        <p:spPr>
          <a:xfrm>
            <a:off x="1469572" y="0"/>
            <a:ext cx="8416245" cy="6645543"/>
          </a:xfrm>
        </p:spPr>
      </p:pic>
    </p:spTree>
    <p:extLst>
      <p:ext uri="{BB962C8B-B14F-4D97-AF65-F5344CB8AC3E}">
        <p14:creationId xmlns:p14="http://schemas.microsoft.com/office/powerpoint/2010/main" val="228429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t>
            </a:r>
            <a:r>
              <a:rPr lang="en-US" dirty="0" smtClean="0"/>
              <a:t>things </a:t>
            </a:r>
            <a:r>
              <a:rPr lang="en-US" dirty="0"/>
              <a:t>that were improved!!</a:t>
            </a:r>
            <a:endParaRPr lang="en-US" dirty="0"/>
          </a:p>
        </p:txBody>
      </p:sp>
      <p:sp>
        <p:nvSpPr>
          <p:cNvPr id="3" name="Content Placeholder 2"/>
          <p:cNvSpPr>
            <a:spLocks noGrp="1"/>
          </p:cNvSpPr>
          <p:nvPr>
            <p:ph idx="1"/>
          </p:nvPr>
        </p:nvSpPr>
        <p:spPr/>
        <p:txBody>
          <a:bodyPr/>
          <a:lstStyle/>
          <a:p>
            <a:r>
              <a:rPr lang="en-US" dirty="0" smtClean="0"/>
              <a:t>Improvements in </a:t>
            </a:r>
            <a:r>
              <a:rPr lang="en-US" dirty="0" smtClean="0"/>
              <a:t>the laboratory </a:t>
            </a:r>
            <a:r>
              <a:rPr lang="en-US" dirty="0" smtClean="0"/>
              <a:t>equipment and it reliability</a:t>
            </a:r>
          </a:p>
          <a:p>
            <a:r>
              <a:rPr lang="en-US" dirty="0" smtClean="0"/>
              <a:t>Built </a:t>
            </a:r>
            <a:r>
              <a:rPr lang="en-US" dirty="0" smtClean="0"/>
              <a:t>grading rubrics so the students knew what they were being graded on.</a:t>
            </a:r>
          </a:p>
          <a:p>
            <a:r>
              <a:rPr lang="en-US" dirty="0" smtClean="0"/>
              <a:t>Use “Peer Review” to teach students how to write better laboratory summaries.</a:t>
            </a:r>
          </a:p>
          <a:p>
            <a:r>
              <a:rPr lang="en-US" dirty="0" smtClean="0"/>
              <a:t>Use </a:t>
            </a:r>
            <a:r>
              <a:rPr lang="en-US" dirty="0" smtClean="0"/>
              <a:t>of actual student data </a:t>
            </a:r>
            <a:r>
              <a:rPr lang="en-US" dirty="0" smtClean="0"/>
              <a:t>from the lab experiments to create quiz questions.</a:t>
            </a:r>
          </a:p>
          <a:p>
            <a:r>
              <a:rPr lang="en-US" dirty="0" smtClean="0"/>
              <a:t>Quiz questions tested concepts, interpretation of data, and error analysis.</a:t>
            </a:r>
            <a:endParaRPr lang="en-US" dirty="0"/>
          </a:p>
        </p:txBody>
      </p:sp>
    </p:spTree>
    <p:extLst>
      <p:ext uri="{BB962C8B-B14F-4D97-AF65-F5344CB8AC3E}">
        <p14:creationId xmlns:p14="http://schemas.microsoft.com/office/powerpoint/2010/main" val="190594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goal was to have the labs be “authentic” to life science.</a:t>
            </a:r>
            <a:endParaRPr lang="en-US" dirty="0"/>
          </a:p>
        </p:txBody>
      </p:sp>
      <p:sp>
        <p:nvSpPr>
          <p:cNvPr id="3" name="Content Placeholder 2"/>
          <p:cNvSpPr>
            <a:spLocks noGrp="1"/>
          </p:cNvSpPr>
          <p:nvPr>
            <p:ph idx="1"/>
          </p:nvPr>
        </p:nvSpPr>
        <p:spPr/>
        <p:txBody>
          <a:bodyPr/>
          <a:lstStyle/>
          <a:p>
            <a:r>
              <a:rPr lang="en-US" dirty="0" smtClean="0"/>
              <a:t>I am </a:t>
            </a:r>
            <a:r>
              <a:rPr lang="en-US" dirty="0" smtClean="0"/>
              <a:t>still not </a:t>
            </a:r>
            <a:r>
              <a:rPr lang="en-US" dirty="0" smtClean="0"/>
              <a:t>sure what that means yet</a:t>
            </a:r>
            <a:r>
              <a:rPr lang="en-US" dirty="0" smtClean="0"/>
              <a:t>.</a:t>
            </a:r>
          </a:p>
          <a:p>
            <a:r>
              <a:rPr lang="en-US" dirty="0" smtClean="0"/>
              <a:t>The physics faculty are not really ready to leave a traditional topical model of teaching introductory physics.</a:t>
            </a:r>
            <a:endParaRPr lang="en-US" dirty="0" smtClean="0"/>
          </a:p>
          <a:p>
            <a:r>
              <a:rPr lang="en-US" dirty="0" smtClean="0"/>
              <a:t>The students didn’t really seem to care if </a:t>
            </a:r>
            <a:r>
              <a:rPr lang="en-US" dirty="0" smtClean="0"/>
              <a:t>the activities are </a:t>
            </a:r>
            <a:r>
              <a:rPr lang="en-US" dirty="0" smtClean="0"/>
              <a:t>“authentic”. They were quite satisfied with just having a traditional physics course that </a:t>
            </a:r>
            <a:r>
              <a:rPr lang="en-US" dirty="0" smtClean="0"/>
              <a:t>will check the box them </a:t>
            </a:r>
            <a:r>
              <a:rPr lang="en-US" dirty="0" smtClean="0"/>
              <a:t>for the MCAT or </a:t>
            </a:r>
            <a:r>
              <a:rPr lang="en-US" dirty="0" smtClean="0"/>
              <a:t>some other </a:t>
            </a:r>
            <a:r>
              <a:rPr lang="en-US" dirty="0" smtClean="0"/>
              <a:t>post baccalaureate programs</a:t>
            </a:r>
            <a:r>
              <a:rPr lang="en-US" dirty="0" smtClean="0"/>
              <a:t>.</a:t>
            </a:r>
          </a:p>
          <a:p>
            <a:r>
              <a:rPr lang="en-US" dirty="0" smtClean="0"/>
              <a:t>So for now we will set aside this lofty goal in favor of a program that “works”.</a:t>
            </a:r>
            <a:endParaRPr lang="en-US" dirty="0" smtClean="0"/>
          </a:p>
          <a:p>
            <a:endParaRPr lang="en-US" dirty="0"/>
          </a:p>
        </p:txBody>
      </p:sp>
    </p:spTree>
    <p:extLst>
      <p:ext uri="{BB962C8B-B14F-4D97-AF65-F5344CB8AC3E}">
        <p14:creationId xmlns:p14="http://schemas.microsoft.com/office/powerpoint/2010/main" val="2962703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activity that I thought would seem the least “authentic” was the projectile motion lab.</a:t>
            </a:r>
            <a:endParaRPr lang="en-US" dirty="0"/>
          </a:p>
        </p:txBody>
      </p:sp>
      <p:sp>
        <p:nvSpPr>
          <p:cNvPr id="4" name="Content Placeholder 3"/>
          <p:cNvSpPr>
            <a:spLocks noGrp="1"/>
          </p:cNvSpPr>
          <p:nvPr>
            <p:ph sz="half" idx="2"/>
          </p:nvPr>
        </p:nvSpPr>
        <p:spPr>
          <a:xfrm>
            <a:off x="839788" y="1850571"/>
            <a:ext cx="5157787" cy="4339092"/>
          </a:xfrm>
        </p:spPr>
        <p:txBody>
          <a:bodyPr>
            <a:normAutofit lnSpcReduction="10000"/>
          </a:bodyPr>
          <a:lstStyle/>
          <a:p>
            <a:r>
              <a:rPr lang="en-US" dirty="0" smtClean="0"/>
              <a:t>A new projectile launcher makes all the difference.</a:t>
            </a:r>
          </a:p>
          <a:p>
            <a:r>
              <a:rPr lang="en-US" dirty="0" smtClean="0"/>
              <a:t>The liked that the data was very  repeatable.</a:t>
            </a:r>
          </a:p>
          <a:p>
            <a:r>
              <a:rPr lang="en-US" dirty="0" smtClean="0"/>
              <a:t>The liked being able to predict with precision the trajectory of the ball. </a:t>
            </a:r>
          </a:p>
          <a:p>
            <a:r>
              <a:rPr lang="en-US" dirty="0" smtClean="0"/>
              <a:t>The liked the challenge of having to get the ball to travel through a hoop in the middle of the trajectory. </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72200" y="2889048"/>
            <a:ext cx="5183188" cy="2916641"/>
          </a:xfrm>
        </p:spPr>
      </p:pic>
    </p:spTree>
    <p:extLst>
      <p:ext uri="{BB962C8B-B14F-4D97-AF65-F5344CB8AC3E}">
        <p14:creationId xmlns:p14="http://schemas.microsoft.com/office/powerpoint/2010/main" val="4252790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example of an activity that didn’t work</a:t>
            </a:r>
            <a:br>
              <a:rPr lang="en-US" dirty="0" smtClean="0"/>
            </a:br>
            <a:r>
              <a:rPr lang="en-US" dirty="0" smtClean="0"/>
              <a:t>The o</a:t>
            </a:r>
            <a:r>
              <a:rPr lang="en-US" dirty="0" smtClean="0"/>
              <a:t>ld </a:t>
            </a:r>
            <a:r>
              <a:rPr lang="en-US" dirty="0" smtClean="0"/>
              <a:t>Fluid Flow apparatus</a:t>
            </a: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6628608" y="2264533"/>
            <a:ext cx="4355869" cy="3254433"/>
          </a:xfrm>
        </p:spPr>
      </p:pic>
      <p:sp>
        <p:nvSpPr>
          <p:cNvPr id="3" name="Content Placeholder 2"/>
          <p:cNvSpPr>
            <a:spLocks noGrp="1"/>
          </p:cNvSpPr>
          <p:nvPr>
            <p:ph sz="half" idx="2"/>
          </p:nvPr>
        </p:nvSpPr>
        <p:spPr>
          <a:xfrm>
            <a:off x="326571" y="1713815"/>
            <a:ext cx="5181600" cy="4351338"/>
          </a:xfrm>
        </p:spPr>
        <p:txBody>
          <a:bodyPr>
            <a:normAutofit lnSpcReduction="10000"/>
          </a:bodyPr>
          <a:lstStyle/>
          <a:p>
            <a:r>
              <a:rPr lang="en-US" dirty="0" smtClean="0"/>
              <a:t>Fill a beaker with water from the jug while measuring the time to fill. </a:t>
            </a:r>
          </a:p>
          <a:p>
            <a:r>
              <a:rPr lang="en-US" dirty="0" smtClean="0"/>
              <a:t>Compare the flow rate out of the jug with Torricelli’s law for the depth of the water in the jug.</a:t>
            </a:r>
          </a:p>
          <a:p>
            <a:r>
              <a:rPr lang="en-US" dirty="0" smtClean="0"/>
              <a:t>The results were so poor that the TAs literally told the students what numbers to enter into their lab reports to get a passing grade.</a:t>
            </a:r>
            <a:endParaRPr lang="en-US" dirty="0"/>
          </a:p>
        </p:txBody>
      </p:sp>
    </p:spTree>
    <p:extLst>
      <p:ext uri="{BB962C8B-B14F-4D97-AF65-F5344CB8AC3E}">
        <p14:creationId xmlns:p14="http://schemas.microsoft.com/office/powerpoint/2010/main" val="4283698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4679"/>
          </a:xfrm>
        </p:spPr>
        <p:txBody>
          <a:bodyPr>
            <a:normAutofit/>
          </a:bodyPr>
          <a:lstStyle/>
          <a:p>
            <a:pPr algn="ctr"/>
            <a:r>
              <a:rPr lang="en-US" dirty="0" smtClean="0"/>
              <a:t>New fluid flow apparatus</a:t>
            </a: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525669" y="1727591"/>
            <a:ext cx="5828131" cy="4351338"/>
          </a:xfrm>
        </p:spPr>
      </p:pic>
      <p:sp>
        <p:nvSpPr>
          <p:cNvPr id="19" name="Content Placeholder 18"/>
          <p:cNvSpPr>
            <a:spLocks noGrp="1"/>
          </p:cNvSpPr>
          <p:nvPr>
            <p:ph sz="half" idx="2"/>
          </p:nvPr>
        </p:nvSpPr>
        <p:spPr>
          <a:xfrm>
            <a:off x="447959" y="1389804"/>
            <a:ext cx="4313216" cy="5161121"/>
          </a:xfrm>
        </p:spPr>
        <p:txBody>
          <a:bodyPr>
            <a:normAutofit lnSpcReduction="10000"/>
          </a:bodyPr>
          <a:lstStyle/>
          <a:p>
            <a:r>
              <a:rPr lang="en-US" dirty="0" smtClean="0"/>
              <a:t>Measure the vertical and horizontal displacement of the water stream to calculate the initial velocity of the water exiting the nozzle.</a:t>
            </a:r>
          </a:p>
          <a:p>
            <a:r>
              <a:rPr lang="en-US" dirty="0" smtClean="0"/>
              <a:t>Use Torricelli’s law to predict the initial velocity of the water exiting the nozzle.</a:t>
            </a:r>
          </a:p>
          <a:p>
            <a:r>
              <a:rPr lang="en-US" dirty="0" smtClean="0"/>
              <a:t>Compare the two measurements for consistency with each other.</a:t>
            </a:r>
            <a:endParaRPr lang="en-US" dirty="0"/>
          </a:p>
        </p:txBody>
      </p:sp>
      <p:cxnSp>
        <p:nvCxnSpPr>
          <p:cNvPr id="7" name="Straight Arrow Connector 6"/>
          <p:cNvCxnSpPr/>
          <p:nvPr/>
        </p:nvCxnSpPr>
        <p:spPr>
          <a:xfrm flipH="1">
            <a:off x="6862492" y="5025594"/>
            <a:ext cx="219456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9057052" y="3753134"/>
            <a:ext cx="0" cy="111090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9728303" y="2412063"/>
            <a:ext cx="18903" cy="134107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7817746" y="5047281"/>
            <a:ext cx="284052" cy="369332"/>
          </a:xfrm>
          <a:prstGeom prst="rect">
            <a:avLst/>
          </a:prstGeom>
          <a:noFill/>
        </p:spPr>
        <p:txBody>
          <a:bodyPr wrap="none" rtlCol="0">
            <a:spAutoFit/>
          </a:bodyPr>
          <a:lstStyle/>
          <a:p>
            <a:r>
              <a:rPr lang="en-US" dirty="0" smtClean="0"/>
              <a:t>x</a:t>
            </a:r>
            <a:endParaRPr lang="en-US" dirty="0"/>
          </a:p>
        </p:txBody>
      </p:sp>
      <p:sp>
        <p:nvSpPr>
          <p:cNvPr id="17" name="TextBox 16"/>
          <p:cNvSpPr txBox="1"/>
          <p:nvPr/>
        </p:nvSpPr>
        <p:spPr>
          <a:xfrm>
            <a:off x="8768190" y="4243558"/>
            <a:ext cx="288862" cy="369332"/>
          </a:xfrm>
          <a:prstGeom prst="rect">
            <a:avLst/>
          </a:prstGeom>
          <a:noFill/>
        </p:spPr>
        <p:txBody>
          <a:bodyPr wrap="none" rtlCol="0">
            <a:spAutoFit/>
          </a:bodyPr>
          <a:lstStyle/>
          <a:p>
            <a:r>
              <a:rPr lang="en-US" dirty="0" smtClean="0"/>
              <a:t>y</a:t>
            </a:r>
            <a:endParaRPr lang="en-US" dirty="0"/>
          </a:p>
        </p:txBody>
      </p:sp>
      <p:sp>
        <p:nvSpPr>
          <p:cNvPr id="18" name="TextBox 17"/>
          <p:cNvSpPr txBox="1"/>
          <p:nvPr/>
        </p:nvSpPr>
        <p:spPr>
          <a:xfrm>
            <a:off x="9747206" y="2970078"/>
            <a:ext cx="272143" cy="375166"/>
          </a:xfrm>
          <a:prstGeom prst="rect">
            <a:avLst/>
          </a:prstGeom>
          <a:noFill/>
        </p:spPr>
        <p:txBody>
          <a:bodyPr wrap="square" rtlCol="0">
            <a:spAutoFit/>
          </a:bodyPr>
          <a:lstStyle/>
          <a:p>
            <a:r>
              <a:rPr lang="en-US" dirty="0" smtClean="0"/>
              <a:t>h</a:t>
            </a:r>
            <a:endParaRPr lang="en-US" dirty="0"/>
          </a:p>
        </p:txBody>
      </p:sp>
    </p:spTree>
    <p:extLst>
      <p:ext uri="{BB962C8B-B14F-4D97-AF65-F5344CB8AC3E}">
        <p14:creationId xmlns:p14="http://schemas.microsoft.com/office/powerpoint/2010/main" val="3102414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additional views of the new Fluid Flow apparatus that “works”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03963" y="1825625"/>
            <a:ext cx="3250073" cy="435133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066190"/>
            <a:ext cx="5181600" cy="3870207"/>
          </a:xfrm>
        </p:spPr>
      </p:pic>
    </p:spTree>
    <p:extLst>
      <p:ext uri="{BB962C8B-B14F-4D97-AF65-F5344CB8AC3E}">
        <p14:creationId xmlns:p14="http://schemas.microsoft.com/office/powerpoint/2010/main" val="4070485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9065"/>
            <a:ext cx="10515600" cy="764428"/>
          </a:xfrm>
        </p:spPr>
        <p:txBody>
          <a:bodyPr>
            <a:normAutofit/>
          </a:bodyPr>
          <a:lstStyle/>
          <a:p>
            <a:r>
              <a:rPr lang="en-US" dirty="0" smtClean="0"/>
              <a:t>Rubric for Lab Summaries and Peer </a:t>
            </a:r>
            <a:r>
              <a:rPr lang="en-US" dirty="0"/>
              <a:t>Review</a:t>
            </a:r>
            <a:endParaRPr lang="en-US" dirty="0"/>
          </a:p>
        </p:txBody>
      </p:sp>
      <p:sp>
        <p:nvSpPr>
          <p:cNvPr id="3" name="Content Placeholder 2"/>
          <p:cNvSpPr>
            <a:spLocks noGrp="1"/>
          </p:cNvSpPr>
          <p:nvPr>
            <p:ph idx="1"/>
          </p:nvPr>
        </p:nvSpPr>
        <p:spPr>
          <a:xfrm>
            <a:off x="838200" y="1043493"/>
            <a:ext cx="10515600" cy="5260488"/>
          </a:xfrm>
        </p:spPr>
        <p:txBody>
          <a:bodyPr>
            <a:noAutofit/>
          </a:bodyPr>
          <a:lstStyle/>
          <a:p>
            <a:r>
              <a:rPr lang="en-US" sz="3600" dirty="0"/>
              <a:t>The summary presents a brief discussion of the concepts studied based on experimental observations and measurements. </a:t>
            </a:r>
          </a:p>
          <a:p>
            <a:r>
              <a:rPr lang="en-US" sz="3600" dirty="0"/>
              <a:t>The summary presents a discussion of specific experimental results.</a:t>
            </a:r>
          </a:p>
          <a:p>
            <a:r>
              <a:rPr lang="en-US" sz="3600" dirty="0" smtClean="0"/>
              <a:t>The </a:t>
            </a:r>
            <a:r>
              <a:rPr lang="en-US" sz="3600" dirty="0"/>
              <a:t>summary present a discussion of experimental error and/or the limitation of the experimental procedure</a:t>
            </a:r>
            <a:r>
              <a:rPr lang="en-US" sz="3600" dirty="0" smtClean="0"/>
              <a:t>.</a:t>
            </a:r>
            <a:endParaRPr lang="en-US" sz="3600" dirty="0"/>
          </a:p>
          <a:p>
            <a:r>
              <a:rPr lang="en-US" sz="3600" dirty="0"/>
              <a:t>The writing clearly expresses the what is to be communicated in a succinct manner</a:t>
            </a:r>
            <a:r>
              <a:rPr lang="en-US" sz="3600" dirty="0" smtClean="0"/>
              <a:t>.</a:t>
            </a:r>
            <a:endParaRPr lang="en-US" sz="3600" dirty="0"/>
          </a:p>
        </p:txBody>
      </p:sp>
    </p:spTree>
    <p:extLst>
      <p:ext uri="{BB962C8B-B14F-4D97-AF65-F5344CB8AC3E}">
        <p14:creationId xmlns:p14="http://schemas.microsoft.com/office/powerpoint/2010/main" val="2062608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Comments about Peer Review</a:t>
            </a:r>
            <a:endParaRPr lang="en-US" dirty="0"/>
          </a:p>
        </p:txBody>
      </p:sp>
      <p:sp>
        <p:nvSpPr>
          <p:cNvPr id="3" name="Content Placeholder 2"/>
          <p:cNvSpPr>
            <a:spLocks noGrp="1"/>
          </p:cNvSpPr>
          <p:nvPr>
            <p:ph idx="1"/>
          </p:nvPr>
        </p:nvSpPr>
        <p:spPr>
          <a:xfrm>
            <a:off x="838200" y="1465244"/>
            <a:ext cx="10515600" cy="4827980"/>
          </a:xfrm>
        </p:spPr>
        <p:txBody>
          <a:bodyPr>
            <a:normAutofit lnSpcReduction="10000"/>
          </a:bodyPr>
          <a:lstStyle/>
          <a:p>
            <a:r>
              <a:rPr lang="en-US" dirty="0" smtClean="0"/>
              <a:t>Positive mostly</a:t>
            </a:r>
          </a:p>
          <a:p>
            <a:pPr lvl="1"/>
            <a:r>
              <a:rPr lang="en-US" sz="2800" dirty="0" smtClean="0"/>
              <a:t>“We learned a lot about how to better write a summary from this activity.”</a:t>
            </a:r>
          </a:p>
          <a:p>
            <a:pPr lvl="1"/>
            <a:r>
              <a:rPr lang="en-US" sz="2800" dirty="0" smtClean="0"/>
              <a:t>“I think that peer reviewing other’s work helped me to better understand my mistakes.”</a:t>
            </a:r>
          </a:p>
          <a:p>
            <a:r>
              <a:rPr lang="en-US" dirty="0" smtClean="0"/>
              <a:t>Some negative comments:</a:t>
            </a:r>
          </a:p>
          <a:p>
            <a:pPr lvl="1"/>
            <a:r>
              <a:rPr lang="en-US" sz="2800" dirty="0" smtClean="0"/>
              <a:t>“We shouldn’t be required to grade other students work. That is the teacher’s job.”</a:t>
            </a:r>
          </a:p>
          <a:p>
            <a:pPr lvl="1"/>
            <a:r>
              <a:rPr lang="en-US" sz="2800" dirty="0" smtClean="0"/>
              <a:t>“I didn’t think that other students graded my work very fairly. They docked my score when I really understand the material</a:t>
            </a:r>
            <a:r>
              <a:rPr lang="en-US" sz="2800" dirty="0" smtClean="0"/>
              <a:t>.”</a:t>
            </a:r>
          </a:p>
          <a:p>
            <a:pPr lvl="1"/>
            <a:r>
              <a:rPr lang="en-US" sz="2800" dirty="0" smtClean="0"/>
              <a:t>“I didn’t like being graded on how well I graded other students. This activity was very stressful.”</a:t>
            </a:r>
            <a:endParaRPr lang="en-US" sz="2800" dirty="0" smtClean="0"/>
          </a:p>
          <a:p>
            <a:endParaRPr lang="en-US" dirty="0" smtClean="0"/>
          </a:p>
          <a:p>
            <a:endParaRPr lang="en-US" dirty="0"/>
          </a:p>
        </p:txBody>
      </p:sp>
    </p:spTree>
    <p:extLst>
      <p:ext uri="{BB962C8B-B14F-4D97-AF65-F5344CB8AC3E}">
        <p14:creationId xmlns:p14="http://schemas.microsoft.com/office/powerpoint/2010/main" val="2416286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Assistant Comments about Peer Review activities</a:t>
            </a:r>
            <a:endParaRPr lang="en-US" dirty="0"/>
          </a:p>
        </p:txBody>
      </p:sp>
      <p:sp>
        <p:nvSpPr>
          <p:cNvPr id="3" name="Content Placeholder 2"/>
          <p:cNvSpPr>
            <a:spLocks noGrp="1"/>
          </p:cNvSpPr>
          <p:nvPr>
            <p:ph idx="1"/>
          </p:nvPr>
        </p:nvSpPr>
        <p:spPr/>
        <p:txBody>
          <a:bodyPr/>
          <a:lstStyle/>
          <a:p>
            <a:r>
              <a:rPr lang="en-US" dirty="0" smtClean="0"/>
              <a:t>“I really appreciated the peer review activity. After the students did it their lab summaries really improved and were much easier to grade”</a:t>
            </a:r>
          </a:p>
          <a:p>
            <a:r>
              <a:rPr lang="en-US" dirty="0" smtClean="0"/>
              <a:t>“After doing the peer review activity the students took their work more seriously. They also didn’t think my comments on their work were bad after they had seen how their peers had scored them.”</a:t>
            </a:r>
          </a:p>
          <a:p>
            <a:r>
              <a:rPr lang="en-US" dirty="0" smtClean="0"/>
              <a:t>“Using lab summaries submitted online makes my job as a TA so much easier than grading a huge stack of papers. The rubric and the peer review takes the argument out of students pushing me for the points that they missed.”</a:t>
            </a:r>
            <a:endParaRPr lang="en-US" dirty="0"/>
          </a:p>
        </p:txBody>
      </p:sp>
    </p:spTree>
    <p:extLst>
      <p:ext uri="{BB962C8B-B14F-4D97-AF65-F5344CB8AC3E}">
        <p14:creationId xmlns:p14="http://schemas.microsoft.com/office/powerpoint/2010/main" val="3281800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5793"/>
          </a:xfrm>
        </p:spPr>
        <p:txBody>
          <a:bodyPr/>
          <a:lstStyle/>
          <a:p>
            <a:r>
              <a:rPr lang="en-US" dirty="0" smtClean="0"/>
              <a:t>A post-lab question based on “real” </a:t>
            </a:r>
            <a:r>
              <a:rPr lang="en-US" smtClean="0"/>
              <a:t>lab data</a:t>
            </a:r>
            <a:endParaRPr lang="en-US"/>
          </a:p>
        </p:txBody>
      </p:sp>
      <p:sp>
        <p:nvSpPr>
          <p:cNvPr id="3" name="Content Placeholder 2"/>
          <p:cNvSpPr>
            <a:spLocks noGrp="1"/>
          </p:cNvSpPr>
          <p:nvPr>
            <p:ph idx="1"/>
          </p:nvPr>
        </p:nvSpPr>
        <p:spPr>
          <a:xfrm>
            <a:off x="838200" y="1290918"/>
            <a:ext cx="10515600" cy="4886045"/>
          </a:xfrm>
        </p:spPr>
        <p:txBody>
          <a:bodyPr>
            <a:normAutofit/>
          </a:bodyPr>
          <a:lstStyle/>
          <a:p>
            <a:pPr marL="0" indent="0">
              <a:buNone/>
            </a:pPr>
            <a:r>
              <a:rPr lang="en-US" sz="2400" dirty="0"/>
              <a:t>For a ball thrown upward at an initial velocity of 4.5 m/s from a height of 1 meter off the ground the ball with reach a height of about 2 meters off of the </a:t>
            </a:r>
            <a:r>
              <a:rPr lang="en-US" sz="2400" dirty="0" smtClean="0"/>
              <a:t>ground. Two </a:t>
            </a:r>
            <a:r>
              <a:rPr lang="en-US" sz="2400" dirty="0"/>
              <a:t>students mark the exact same video of the motion of a ball as it is dropped from a height of 2.0 meters. Student A produced the graph labeled "student A". Student B produced the graph labeled "student B". Both </a:t>
            </a:r>
            <a:r>
              <a:rPr lang="en-US" sz="2400" dirty="0" smtClean="0"/>
              <a:t>graphs </a:t>
            </a:r>
            <a:r>
              <a:rPr lang="en-US" sz="2400" dirty="0"/>
              <a:t>are equally valid and accurate. What assumption(s) did each student make when producing their graph?</a:t>
            </a:r>
          </a:p>
          <a:p>
            <a:endParaRPr lang="en-US" sz="2400" dirty="0"/>
          </a:p>
        </p:txBody>
      </p:sp>
      <p:pic>
        <p:nvPicPr>
          <p:cNvPr id="8" name="Picture 7"/>
          <p:cNvPicPr/>
          <p:nvPr/>
        </p:nvPicPr>
        <p:blipFill>
          <a:blip r:embed="rId2"/>
          <a:stretch>
            <a:fillRect/>
          </a:stretch>
        </p:blipFill>
        <p:spPr>
          <a:xfrm>
            <a:off x="1207396" y="3363558"/>
            <a:ext cx="3988548" cy="2671481"/>
          </a:xfrm>
          <a:prstGeom prst="rect">
            <a:avLst/>
          </a:prstGeom>
        </p:spPr>
      </p:pic>
      <p:pic>
        <p:nvPicPr>
          <p:cNvPr id="9" name="Picture 8"/>
          <p:cNvPicPr/>
          <p:nvPr/>
        </p:nvPicPr>
        <p:blipFill>
          <a:blip r:embed="rId3"/>
          <a:stretch>
            <a:fillRect/>
          </a:stretch>
        </p:blipFill>
        <p:spPr>
          <a:xfrm>
            <a:off x="6125470" y="3471133"/>
            <a:ext cx="3932929" cy="2705829"/>
          </a:xfrm>
          <a:prstGeom prst="rect">
            <a:avLst/>
          </a:prstGeom>
        </p:spPr>
      </p:pic>
    </p:spTree>
    <p:extLst>
      <p:ext uri="{BB962C8B-B14F-4D97-AF65-F5344CB8AC3E}">
        <p14:creationId xmlns:p14="http://schemas.microsoft.com/office/powerpoint/2010/main" val="3141118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“Train Wreak” was inevitable</a:t>
            </a:r>
            <a:endParaRPr lang="en-US" dirty="0"/>
          </a:p>
        </p:txBody>
      </p:sp>
      <p:sp>
        <p:nvSpPr>
          <p:cNvPr id="3" name="Content Placeholder 2"/>
          <p:cNvSpPr>
            <a:spLocks noGrp="1"/>
          </p:cNvSpPr>
          <p:nvPr>
            <p:ph idx="1"/>
          </p:nvPr>
        </p:nvSpPr>
        <p:spPr/>
        <p:txBody>
          <a:bodyPr/>
          <a:lstStyle/>
          <a:p>
            <a:r>
              <a:rPr lang="en-US" dirty="0" smtClean="0"/>
              <a:t>Old lab program was &gt;20 years old. Nobody in the department could really remember when it was written.</a:t>
            </a:r>
          </a:p>
          <a:p>
            <a:r>
              <a:rPr lang="en-US" dirty="0" smtClean="0"/>
              <a:t>The lab equipment was long overdue for replacement.</a:t>
            </a:r>
          </a:p>
          <a:p>
            <a:r>
              <a:rPr lang="en-US" dirty="0" smtClean="0"/>
              <a:t>The attitude of the faculty was that it “worked well enough” so it didn’t really need anything more then some “minor” changes. When in reality most </a:t>
            </a:r>
            <a:r>
              <a:rPr lang="en-US" dirty="0" smtClean="0"/>
              <a:t>days the program </a:t>
            </a:r>
            <a:r>
              <a:rPr lang="en-US" dirty="0" smtClean="0"/>
              <a:t>was near collapse because the old equipment and the activities didn’t really “work”.</a:t>
            </a:r>
          </a:p>
          <a:p>
            <a:r>
              <a:rPr lang="en-US" dirty="0" smtClean="0"/>
              <a:t>Most of the faculty that had “taught” the program in recent years had simply published the lab manual and then let the teaching assistants (TAs) run things the way that they wanted to.</a:t>
            </a:r>
            <a:endParaRPr lang="en-US" dirty="0"/>
          </a:p>
        </p:txBody>
      </p:sp>
    </p:spTree>
    <p:extLst>
      <p:ext uri="{BB962C8B-B14F-4D97-AF65-F5344CB8AC3E}">
        <p14:creationId xmlns:p14="http://schemas.microsoft.com/office/powerpoint/2010/main" val="2066505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838" y="3487551"/>
            <a:ext cx="10515600" cy="3117644"/>
          </a:xfrm>
        </p:spPr>
        <p:txBody>
          <a:bodyPr>
            <a:normAutofit fontScale="90000"/>
          </a:bodyPr>
          <a:lstStyle/>
          <a:p>
            <a:r>
              <a:rPr lang="en-US" sz="2200" dirty="0"/>
              <a:t>a. Both student A and B assumed the origin to be at the point of drop and defined the positive direction of motion to be downward.</a:t>
            </a:r>
            <a:br>
              <a:rPr lang="en-US" sz="2200" dirty="0"/>
            </a:br>
            <a:r>
              <a:rPr lang="en-US" sz="2200" dirty="0"/>
              <a:t>b. Both student A and B assumed the origin to be at the point of drop and defined the positive direction of motion to be upward.</a:t>
            </a:r>
            <a:br>
              <a:rPr lang="en-US" sz="2200" dirty="0"/>
            </a:br>
            <a:r>
              <a:rPr lang="en-US" sz="2200" dirty="0"/>
              <a:t>c. Both student A and B assumed the origin to be at </a:t>
            </a:r>
            <a:r>
              <a:rPr lang="en-US" sz="2200" dirty="0" smtClean="0"/>
              <a:t>he </a:t>
            </a:r>
            <a:r>
              <a:rPr lang="en-US" sz="2200" dirty="0"/>
              <a:t>ground level and defined the positive </a:t>
            </a:r>
            <a:r>
              <a:rPr lang="en-US" sz="2200" dirty="0" smtClean="0"/>
              <a:t>direction </a:t>
            </a:r>
            <a:r>
              <a:rPr lang="en-US" sz="2200" dirty="0"/>
              <a:t>of motion to be downward.</a:t>
            </a:r>
            <a:br>
              <a:rPr lang="en-US" sz="2200" dirty="0"/>
            </a:br>
            <a:r>
              <a:rPr lang="en-US" sz="2200" dirty="0"/>
              <a:t>d. Both student A and B assumed the origin to be at the point of drop but student A defined the positive direction of motion to be downward.</a:t>
            </a:r>
            <a:br>
              <a:rPr lang="en-US" sz="2200" dirty="0"/>
            </a:br>
            <a:r>
              <a:rPr lang="en-US" sz="2200" dirty="0"/>
              <a:t>e. Both student A and B assumed the origin to be at the point of drop but student B defined the positive direction of motion to be downward.</a:t>
            </a:r>
            <a:br>
              <a:rPr lang="en-US" sz="2200" dirty="0"/>
            </a:br>
            <a:endParaRPr lang="en-US" sz="2200" dirty="0"/>
          </a:p>
        </p:txBody>
      </p:sp>
      <p:pic>
        <p:nvPicPr>
          <p:cNvPr id="3" name="Picture 2"/>
          <p:cNvPicPr/>
          <p:nvPr/>
        </p:nvPicPr>
        <p:blipFill>
          <a:blip r:embed="rId2"/>
          <a:stretch>
            <a:fillRect/>
          </a:stretch>
        </p:blipFill>
        <p:spPr>
          <a:xfrm>
            <a:off x="895424" y="674146"/>
            <a:ext cx="3988548" cy="2671481"/>
          </a:xfrm>
          <a:prstGeom prst="rect">
            <a:avLst/>
          </a:prstGeom>
        </p:spPr>
      </p:pic>
      <p:pic>
        <p:nvPicPr>
          <p:cNvPr id="4" name="Picture 3"/>
          <p:cNvPicPr/>
          <p:nvPr/>
        </p:nvPicPr>
        <p:blipFill>
          <a:blip r:embed="rId3"/>
          <a:stretch>
            <a:fillRect/>
          </a:stretch>
        </p:blipFill>
        <p:spPr>
          <a:xfrm>
            <a:off x="5813498" y="781721"/>
            <a:ext cx="3932929" cy="2705829"/>
          </a:xfrm>
          <a:prstGeom prst="rect">
            <a:avLst/>
          </a:prstGeom>
        </p:spPr>
      </p:pic>
    </p:spTree>
    <p:extLst>
      <p:ext uri="{BB962C8B-B14F-4D97-AF65-F5344CB8AC3E}">
        <p14:creationId xmlns:p14="http://schemas.microsoft.com/office/powerpoint/2010/main" val="1346701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comments of the class as a whole</a:t>
            </a:r>
            <a:endParaRPr lang="en-US" dirty="0"/>
          </a:p>
        </p:txBody>
      </p:sp>
      <p:sp>
        <p:nvSpPr>
          <p:cNvPr id="3" name="Content Placeholder 2"/>
          <p:cNvSpPr>
            <a:spLocks noGrp="1"/>
          </p:cNvSpPr>
          <p:nvPr>
            <p:ph idx="1"/>
          </p:nvPr>
        </p:nvSpPr>
        <p:spPr/>
        <p:txBody>
          <a:bodyPr/>
          <a:lstStyle/>
          <a:p>
            <a:r>
              <a:rPr lang="en-US" dirty="0" smtClean="0"/>
              <a:t>Formal comments online in the course evaluation form were not very good.</a:t>
            </a:r>
          </a:p>
          <a:p>
            <a:r>
              <a:rPr lang="en-US" dirty="0" smtClean="0"/>
              <a:t>Many students told me face to face that they had a great experience in the class.</a:t>
            </a:r>
          </a:p>
          <a:p>
            <a:r>
              <a:rPr lang="en-US" dirty="0" smtClean="0"/>
              <a:t>Some how the negative comments seem to show up in the formal reviews but the positive comments are not written but only spoken to me or the TA. I am not sure of the reason for this. Is this a social media effect?</a:t>
            </a:r>
            <a:endParaRPr lang="en-US" dirty="0"/>
          </a:p>
        </p:txBody>
      </p:sp>
    </p:spTree>
    <p:extLst>
      <p:ext uri="{BB962C8B-B14F-4D97-AF65-F5344CB8AC3E}">
        <p14:creationId xmlns:p14="http://schemas.microsoft.com/office/powerpoint/2010/main" val="459435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from a TA that worked two semesters in a row with the course.</a:t>
            </a:r>
            <a:endParaRPr lang="en-US" dirty="0"/>
          </a:p>
        </p:txBody>
      </p:sp>
      <p:sp>
        <p:nvSpPr>
          <p:cNvPr id="3" name="Content Placeholder 2"/>
          <p:cNvSpPr>
            <a:spLocks noGrp="1"/>
          </p:cNvSpPr>
          <p:nvPr>
            <p:ph idx="1"/>
          </p:nvPr>
        </p:nvSpPr>
        <p:spPr/>
        <p:txBody>
          <a:bodyPr>
            <a:normAutofit/>
          </a:bodyPr>
          <a:lstStyle/>
          <a:p>
            <a:r>
              <a:rPr lang="en-US" dirty="0" smtClean="0"/>
              <a:t>“In </a:t>
            </a:r>
            <a:r>
              <a:rPr lang="en-US" dirty="0"/>
              <a:t>my second term as a TA, the greatest improvement I noticed was that lab instructions and grading </a:t>
            </a:r>
            <a:r>
              <a:rPr lang="en-US" dirty="0" smtClean="0"/>
              <a:t>rubrics were </a:t>
            </a:r>
            <a:r>
              <a:rPr lang="en-US" dirty="0"/>
              <a:t>made simpler, clearer, and more concise. I noticed that the students stressed less about </a:t>
            </a:r>
            <a:r>
              <a:rPr lang="en-US" dirty="0" smtClean="0"/>
              <a:t>interpreting assignments </a:t>
            </a:r>
            <a:r>
              <a:rPr lang="en-US" dirty="0"/>
              <a:t>and lab questions and were able to provide better answers with less help from me. Complex </a:t>
            </a:r>
            <a:r>
              <a:rPr lang="en-US" dirty="0" smtClean="0"/>
              <a:t>rubrics can </a:t>
            </a:r>
            <a:r>
              <a:rPr lang="en-US" dirty="0"/>
              <a:t>cause a </a:t>
            </a:r>
            <a:r>
              <a:rPr lang="en-US" dirty="0" smtClean="0"/>
              <a:t>lot </a:t>
            </a:r>
            <a:r>
              <a:rPr lang="en-US" dirty="0"/>
              <a:t>of stress for grade-conscientious students</a:t>
            </a:r>
            <a:r>
              <a:rPr lang="en-US" dirty="0" smtClean="0"/>
              <a:t>.”</a:t>
            </a:r>
          </a:p>
          <a:p>
            <a:r>
              <a:rPr lang="en-US" dirty="0" smtClean="0"/>
              <a:t>“Online </a:t>
            </a:r>
            <a:r>
              <a:rPr lang="en-US" dirty="0"/>
              <a:t>quizzes allowed me to interact more with the students, answering questions and explaining </a:t>
            </a:r>
            <a:r>
              <a:rPr lang="en-US" dirty="0" smtClean="0"/>
              <a:t>concepts instead </a:t>
            </a:r>
            <a:r>
              <a:rPr lang="en-US" dirty="0"/>
              <a:t>of spending time grading their assignments during class. I would definitely make this a permanent </a:t>
            </a:r>
            <a:r>
              <a:rPr lang="en-US" dirty="0" smtClean="0"/>
              <a:t>part of </a:t>
            </a:r>
            <a:r>
              <a:rPr lang="en-US" dirty="0"/>
              <a:t>the curriculum</a:t>
            </a:r>
            <a:r>
              <a:rPr lang="en-US" dirty="0" smtClean="0"/>
              <a:t>.”</a:t>
            </a:r>
            <a:endParaRPr lang="en-US" dirty="0"/>
          </a:p>
        </p:txBody>
      </p:sp>
    </p:spTree>
    <p:extLst>
      <p:ext uri="{BB962C8B-B14F-4D97-AF65-F5344CB8AC3E}">
        <p14:creationId xmlns:p14="http://schemas.microsoft.com/office/powerpoint/2010/main" val="753259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from a TA that taught the old lab program and also taught the new program</a:t>
            </a:r>
            <a:endParaRPr lang="en-US" dirty="0"/>
          </a:p>
        </p:txBody>
      </p:sp>
      <p:sp>
        <p:nvSpPr>
          <p:cNvPr id="3" name="Content Placeholder 2"/>
          <p:cNvSpPr>
            <a:spLocks noGrp="1"/>
          </p:cNvSpPr>
          <p:nvPr>
            <p:ph idx="1"/>
          </p:nvPr>
        </p:nvSpPr>
        <p:spPr/>
        <p:txBody>
          <a:bodyPr>
            <a:normAutofit/>
          </a:bodyPr>
          <a:lstStyle/>
          <a:p>
            <a:r>
              <a:rPr lang="en-US" dirty="0" smtClean="0"/>
              <a:t>“First of all </a:t>
            </a:r>
            <a:r>
              <a:rPr lang="en-US" dirty="0"/>
              <a:t>the students learning was definitely enhanced. Rather than having equations presented so they could </a:t>
            </a:r>
            <a:r>
              <a:rPr lang="en-US" dirty="0" smtClean="0"/>
              <a:t>simply plug </a:t>
            </a:r>
            <a:r>
              <a:rPr lang="en-US" dirty="0"/>
              <a:t>in numbers from measurements, students actually learned the concepts and then found the </a:t>
            </a:r>
            <a:r>
              <a:rPr lang="en-US" dirty="0" smtClean="0"/>
              <a:t>corresponding equations </a:t>
            </a:r>
            <a:r>
              <a:rPr lang="en-US" dirty="0"/>
              <a:t>which led to them understanding said equation</a:t>
            </a:r>
            <a:r>
              <a:rPr lang="en-US" dirty="0" smtClean="0"/>
              <a:t>.”</a:t>
            </a:r>
          </a:p>
          <a:p>
            <a:r>
              <a:rPr lang="en-US" dirty="0" smtClean="0"/>
              <a:t>“Much more during </a:t>
            </a:r>
            <a:r>
              <a:rPr lang="en-US" dirty="0"/>
              <a:t>spring 2016 than during my previous semesters teaching did I hear students exclaim, </a:t>
            </a:r>
            <a:r>
              <a:rPr lang="en-US" dirty="0" smtClean="0"/>
              <a:t>‘Oh</a:t>
            </a:r>
            <a:r>
              <a:rPr lang="en-US" dirty="0"/>
              <a:t>, I get it now</a:t>
            </a:r>
            <a:r>
              <a:rPr lang="en-US" dirty="0" smtClean="0"/>
              <a:t>.’ Also </a:t>
            </a:r>
            <a:r>
              <a:rPr lang="en-US" dirty="0"/>
              <a:t>I was asked </a:t>
            </a:r>
            <a:r>
              <a:rPr lang="en-US" dirty="0" smtClean="0"/>
              <a:t>‘why </a:t>
            </a:r>
            <a:r>
              <a:rPr lang="en-US" dirty="0"/>
              <a:t>do we care about the particular topic we are studying</a:t>
            </a:r>
            <a:r>
              <a:rPr lang="en-US" dirty="0" smtClean="0"/>
              <a:t>?’ </a:t>
            </a:r>
            <a:r>
              <a:rPr lang="en-US" dirty="0"/>
              <a:t>a lot less with the newer </a:t>
            </a:r>
            <a:r>
              <a:rPr lang="en-US" dirty="0" smtClean="0"/>
              <a:t>course than </a:t>
            </a:r>
            <a:r>
              <a:rPr lang="en-US" dirty="0"/>
              <a:t>with the old</a:t>
            </a:r>
            <a:r>
              <a:rPr lang="en-US" dirty="0" smtClean="0"/>
              <a:t>.”</a:t>
            </a:r>
            <a:endParaRPr lang="en-US" dirty="0"/>
          </a:p>
        </p:txBody>
      </p:sp>
    </p:spTree>
    <p:extLst>
      <p:ext uri="{BB962C8B-B14F-4D97-AF65-F5344CB8AC3E}">
        <p14:creationId xmlns:p14="http://schemas.microsoft.com/office/powerpoint/2010/main" val="1432857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 after three semesters?</a:t>
            </a:r>
            <a:endParaRPr lang="en-US" dirty="0"/>
          </a:p>
        </p:txBody>
      </p:sp>
      <p:sp>
        <p:nvSpPr>
          <p:cNvPr id="3" name="Content Placeholder 2"/>
          <p:cNvSpPr>
            <a:spLocks noGrp="1"/>
          </p:cNvSpPr>
          <p:nvPr>
            <p:ph idx="1"/>
          </p:nvPr>
        </p:nvSpPr>
        <p:spPr/>
        <p:txBody>
          <a:bodyPr/>
          <a:lstStyle/>
          <a:p>
            <a:r>
              <a:rPr lang="en-US" dirty="0" smtClean="0"/>
              <a:t>The “wreckage” from the old curriculum has mostly been removed.</a:t>
            </a:r>
          </a:p>
          <a:p>
            <a:r>
              <a:rPr lang="en-US" dirty="0" smtClean="0"/>
              <a:t>A second instructor has tried the curriculum with success.</a:t>
            </a:r>
          </a:p>
          <a:p>
            <a:r>
              <a:rPr lang="en-US" dirty="0" smtClean="0"/>
              <a:t>Most of our writing </a:t>
            </a:r>
            <a:r>
              <a:rPr lang="en-US" dirty="0" smtClean="0"/>
              <a:t>errors </a:t>
            </a:r>
            <a:r>
              <a:rPr lang="en-US" dirty="0" smtClean="0"/>
              <a:t>have been fixed.</a:t>
            </a:r>
          </a:p>
          <a:p>
            <a:r>
              <a:rPr lang="en-US" dirty="0" smtClean="0"/>
              <a:t>We have student data from all of the </a:t>
            </a:r>
            <a:r>
              <a:rPr lang="en-US" dirty="0" smtClean="0"/>
              <a:t>lab activities </a:t>
            </a:r>
            <a:r>
              <a:rPr lang="en-US" dirty="0" smtClean="0"/>
              <a:t>showing that they can actually do the activities in the manual</a:t>
            </a:r>
            <a:r>
              <a:rPr lang="en-US" dirty="0" smtClean="0"/>
              <a:t>. We can now hold them accountable for doing good quality scientific inquiry.</a:t>
            </a:r>
            <a:endParaRPr lang="en-US" dirty="0"/>
          </a:p>
        </p:txBody>
      </p:sp>
    </p:spTree>
    <p:extLst>
      <p:ext uri="{BB962C8B-B14F-4D97-AF65-F5344CB8AC3E}">
        <p14:creationId xmlns:p14="http://schemas.microsoft.com/office/powerpoint/2010/main" val="1002664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go next?</a:t>
            </a:r>
            <a:endParaRPr lang="en-US" dirty="0"/>
          </a:p>
        </p:txBody>
      </p:sp>
      <p:sp>
        <p:nvSpPr>
          <p:cNvPr id="3" name="Content Placeholder 2"/>
          <p:cNvSpPr>
            <a:spLocks noGrp="1"/>
          </p:cNvSpPr>
          <p:nvPr>
            <p:ph idx="1"/>
          </p:nvPr>
        </p:nvSpPr>
        <p:spPr/>
        <p:txBody>
          <a:bodyPr/>
          <a:lstStyle/>
          <a:p>
            <a:r>
              <a:rPr lang="en-US" dirty="0" smtClean="0"/>
              <a:t>Better </a:t>
            </a:r>
            <a:r>
              <a:rPr lang="en-US" dirty="0" smtClean="0"/>
              <a:t>matching </a:t>
            </a:r>
            <a:r>
              <a:rPr lang="en-US" dirty="0" smtClean="0"/>
              <a:t>the course to the original plan.</a:t>
            </a:r>
          </a:p>
          <a:p>
            <a:r>
              <a:rPr lang="en-US" dirty="0" smtClean="0"/>
              <a:t>Finding </a:t>
            </a:r>
            <a:r>
              <a:rPr lang="en-US" dirty="0" smtClean="0"/>
              <a:t>better ways to assess student learning.</a:t>
            </a:r>
          </a:p>
          <a:p>
            <a:r>
              <a:rPr lang="en-US" dirty="0" smtClean="0"/>
              <a:t>Improve TA resources such as an instructor version of the lab manual.</a:t>
            </a:r>
          </a:p>
          <a:p>
            <a:r>
              <a:rPr lang="en-US" dirty="0" smtClean="0"/>
              <a:t>Replace some activities that are not as good at teaching physics concepts and laboratory skills.</a:t>
            </a:r>
          </a:p>
          <a:p>
            <a:endParaRPr lang="en-US" dirty="0"/>
          </a:p>
        </p:txBody>
      </p:sp>
    </p:spTree>
    <p:extLst>
      <p:ext uri="{BB962C8B-B14F-4D97-AF65-F5344CB8AC3E}">
        <p14:creationId xmlns:p14="http://schemas.microsoft.com/office/powerpoint/2010/main" val="2923322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 to: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Our Laboratory Manager, </a:t>
            </a:r>
            <a:r>
              <a:rPr lang="en-US" dirty="0" smtClean="0"/>
              <a:t>Nathan Power for giving moral support when I wanted to quit and listening to me cry.</a:t>
            </a:r>
          </a:p>
          <a:p>
            <a:r>
              <a:rPr lang="en-US" dirty="0" smtClean="0"/>
              <a:t>Our Shop Manager, </a:t>
            </a:r>
            <a:r>
              <a:rPr lang="en-US" dirty="0" smtClean="0"/>
              <a:t>Jeremy Petersen</a:t>
            </a:r>
            <a:r>
              <a:rPr lang="en-US" dirty="0"/>
              <a:t> </a:t>
            </a:r>
            <a:r>
              <a:rPr lang="en-US" dirty="0" smtClean="0"/>
              <a:t>for the many emergency fixes we did almost daily.</a:t>
            </a:r>
            <a:endParaRPr lang="en-US" dirty="0" smtClean="0"/>
          </a:p>
          <a:p>
            <a:r>
              <a:rPr lang="en-US" dirty="0" smtClean="0"/>
              <a:t>The </a:t>
            </a:r>
            <a:r>
              <a:rPr lang="en-US" dirty="0" smtClean="0"/>
              <a:t>student Demonstration Assistants for “covering” for me while I struggled with this task</a:t>
            </a:r>
            <a:r>
              <a:rPr lang="en-US" dirty="0" smtClean="0"/>
              <a:t>. They also tested many of the new apparatus designs, and listened to me cry.</a:t>
            </a:r>
            <a:endParaRPr lang="en-US" dirty="0" smtClean="0"/>
          </a:p>
          <a:p>
            <a:r>
              <a:rPr lang="en-US" dirty="0" smtClean="0"/>
              <a:t>The physics department </a:t>
            </a:r>
            <a:r>
              <a:rPr lang="en-US" dirty="0" smtClean="0"/>
              <a:t>faculty for not firing me while the train was “wreaked”.</a:t>
            </a:r>
            <a:endParaRPr lang="en-US" dirty="0" smtClean="0"/>
          </a:p>
          <a:p>
            <a:r>
              <a:rPr lang="en-US" dirty="0" smtClean="0"/>
              <a:t>My wife and </a:t>
            </a:r>
            <a:r>
              <a:rPr lang="en-US" dirty="0" smtClean="0"/>
              <a:t>sons for supporting me while I was gone (mentally) for 60 hours a week at work. (They are not very good at listening to me cry but they allow it. They would tell me to “buck-up” and get to work.)</a:t>
            </a:r>
            <a:endParaRPr lang="en-US" dirty="0"/>
          </a:p>
        </p:txBody>
      </p:sp>
    </p:spTree>
    <p:extLst>
      <p:ext uri="{BB962C8B-B14F-4D97-AF65-F5344CB8AC3E}">
        <p14:creationId xmlns:p14="http://schemas.microsoft.com/office/powerpoint/2010/main" val="1221906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“Train Wreak” was inevitable</a:t>
            </a:r>
          </a:p>
        </p:txBody>
      </p:sp>
      <p:sp>
        <p:nvSpPr>
          <p:cNvPr id="3" name="Content Placeholder 2"/>
          <p:cNvSpPr>
            <a:spLocks noGrp="1"/>
          </p:cNvSpPr>
          <p:nvPr>
            <p:ph idx="1"/>
          </p:nvPr>
        </p:nvSpPr>
        <p:spPr/>
        <p:txBody>
          <a:bodyPr>
            <a:normAutofit lnSpcReduction="10000"/>
          </a:bodyPr>
          <a:lstStyle/>
          <a:p>
            <a:r>
              <a:rPr lang="en-US" dirty="0" smtClean="0"/>
              <a:t>The TAs had developed a “tribal” knowledge of how to survive the teaching assignment that they passed on to each other.</a:t>
            </a:r>
          </a:p>
          <a:p>
            <a:r>
              <a:rPr lang="en-US" dirty="0" smtClean="0"/>
              <a:t>The TAs received very little training on how to teach and run the program.</a:t>
            </a:r>
          </a:p>
          <a:p>
            <a:r>
              <a:rPr lang="en-US" dirty="0" smtClean="0"/>
              <a:t>To the TA’s credit they were able to do this for many years because we have incredible </a:t>
            </a:r>
            <a:r>
              <a:rPr lang="en-US" dirty="0" smtClean="0"/>
              <a:t>students at BYU </a:t>
            </a:r>
            <a:r>
              <a:rPr lang="en-US" dirty="0" smtClean="0"/>
              <a:t>with phenomenal backgrounds. Many of our TAs have served as missionaries for our church and have a great deal of teaching experience already.</a:t>
            </a:r>
          </a:p>
          <a:p>
            <a:r>
              <a:rPr lang="en-US" dirty="0" smtClean="0"/>
              <a:t> The students had developed a network of communicating with their peers about how miserable the course was and a set of “tricks” that </a:t>
            </a:r>
            <a:r>
              <a:rPr lang="en-US" dirty="0" smtClean="0"/>
              <a:t>could be used to </a:t>
            </a:r>
            <a:r>
              <a:rPr lang="en-US" dirty="0" smtClean="0"/>
              <a:t>survive the course.</a:t>
            </a:r>
            <a:endParaRPr lang="en-US" dirty="0"/>
          </a:p>
        </p:txBody>
      </p:sp>
    </p:spTree>
    <p:extLst>
      <p:ext uri="{BB962C8B-B14F-4D97-AF65-F5344CB8AC3E}">
        <p14:creationId xmlns:p14="http://schemas.microsoft.com/office/powerpoint/2010/main" val="262989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Save the Train it would take a “Superman”</a:t>
            </a:r>
            <a:endParaRPr lang="en-US" dirty="0"/>
          </a:p>
        </p:txBody>
      </p:sp>
      <p:sp>
        <p:nvSpPr>
          <p:cNvPr id="3" name="Content Placeholder 2"/>
          <p:cNvSpPr>
            <a:spLocks noGrp="1"/>
          </p:cNvSpPr>
          <p:nvPr>
            <p:ph idx="1"/>
          </p:nvPr>
        </p:nvSpPr>
        <p:spPr/>
        <p:txBody>
          <a:bodyPr/>
          <a:lstStyle/>
          <a:p>
            <a:r>
              <a:rPr lang="en-US" dirty="0" smtClean="0"/>
              <a:t>The hero has &gt;20 year of educational experience</a:t>
            </a:r>
          </a:p>
          <a:p>
            <a:r>
              <a:rPr lang="en-US" dirty="0" smtClean="0"/>
              <a:t>The hero has taught for 16 years introductory physics in the public school</a:t>
            </a:r>
          </a:p>
          <a:p>
            <a:r>
              <a:rPr lang="en-US" dirty="0" smtClean="0"/>
              <a:t>The hero worked for four years full </a:t>
            </a:r>
            <a:r>
              <a:rPr lang="en-US" dirty="0"/>
              <a:t>time </a:t>
            </a:r>
            <a:r>
              <a:rPr lang="en-US" dirty="0" smtClean="0"/>
              <a:t>at Virginia Tech developing physics laboratory infrastructure and curriculum.</a:t>
            </a:r>
          </a:p>
          <a:p>
            <a:r>
              <a:rPr lang="en-US" dirty="0" smtClean="0"/>
              <a:t>The hero had spend two years working on a PhD in curriculum and instruction at Virginia Tech.</a:t>
            </a:r>
            <a:endParaRPr lang="en-US" dirty="0"/>
          </a:p>
        </p:txBody>
      </p:sp>
    </p:spTree>
    <p:extLst>
      <p:ext uri="{BB962C8B-B14F-4D97-AF65-F5344CB8AC3E}">
        <p14:creationId xmlns:p14="http://schemas.microsoft.com/office/powerpoint/2010/main" val="4183550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24932"/>
          </a:xfrm>
        </p:spPr>
        <p:txBody>
          <a:bodyPr>
            <a:noAutofit/>
          </a:bodyPr>
          <a:lstStyle/>
          <a:p>
            <a:pPr algn="ctr"/>
            <a:r>
              <a:rPr lang="en-US" sz="6000" b="1" dirty="0" smtClean="0"/>
              <a:t>Alas not even “Superman” can prevent all disasters</a:t>
            </a:r>
            <a:endParaRPr lang="en-US" sz="6000" b="1" dirty="0"/>
          </a:p>
        </p:txBody>
      </p:sp>
      <p:sp>
        <p:nvSpPr>
          <p:cNvPr id="3" name="Content Placeholder 2"/>
          <p:cNvSpPr>
            <a:spLocks noGrp="1"/>
          </p:cNvSpPr>
          <p:nvPr>
            <p:ph idx="1"/>
          </p:nvPr>
        </p:nvSpPr>
        <p:spPr>
          <a:xfrm>
            <a:off x="838200" y="2413453"/>
            <a:ext cx="10515600" cy="4351338"/>
          </a:xfrm>
        </p:spPr>
        <p:txBody>
          <a:bodyPr/>
          <a:lstStyle/>
          <a:p>
            <a:r>
              <a:rPr lang="en-US" dirty="0" smtClean="0"/>
              <a:t>My “day” job was managing the Demonstration program for the department. </a:t>
            </a:r>
          </a:p>
          <a:p>
            <a:r>
              <a:rPr lang="en-US" dirty="0" smtClean="0"/>
              <a:t>I was supposed to have 25% of my time to commit to “other” departmental needs. This project was more than a full time job for several people for several years.</a:t>
            </a:r>
          </a:p>
          <a:p>
            <a:r>
              <a:rPr lang="en-US" dirty="0" smtClean="0"/>
              <a:t>The management of the course and the development were each big jobs. There are more than 400 students enrolled in the first semester course alone.</a:t>
            </a:r>
          </a:p>
          <a:p>
            <a:r>
              <a:rPr lang="en-US" dirty="0" smtClean="0"/>
              <a:t>Sometimes </a:t>
            </a:r>
            <a:r>
              <a:rPr lang="en-US" dirty="0" smtClean="0"/>
              <a:t>it is better to have the train wreak, clean up the mess and start over again.</a:t>
            </a:r>
            <a:endParaRPr lang="en-US" dirty="0"/>
          </a:p>
        </p:txBody>
      </p:sp>
    </p:spTree>
    <p:extLst>
      <p:ext uri="{BB962C8B-B14F-4D97-AF65-F5344CB8AC3E}">
        <p14:creationId xmlns:p14="http://schemas.microsoft.com/office/powerpoint/2010/main" val="2492573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with a “Plan”</a:t>
            </a:r>
            <a:endParaRPr lang="en-US" dirty="0"/>
          </a:p>
        </p:txBody>
      </p:sp>
      <p:sp>
        <p:nvSpPr>
          <p:cNvPr id="3" name="Content Placeholder 2"/>
          <p:cNvSpPr>
            <a:spLocks noGrp="1"/>
          </p:cNvSpPr>
          <p:nvPr>
            <p:ph idx="1"/>
          </p:nvPr>
        </p:nvSpPr>
        <p:spPr/>
        <p:txBody>
          <a:bodyPr/>
          <a:lstStyle/>
          <a:p>
            <a:r>
              <a:rPr lang="en-US" dirty="0" smtClean="0"/>
              <a:t>I spent over one year preparing to make the changes.</a:t>
            </a:r>
          </a:p>
          <a:p>
            <a:r>
              <a:rPr lang="en-US" dirty="0" smtClean="0"/>
              <a:t>I researched </a:t>
            </a:r>
            <a:r>
              <a:rPr lang="en-US" dirty="0" smtClean="0"/>
              <a:t>who the </a:t>
            </a:r>
            <a:r>
              <a:rPr lang="en-US" dirty="0" smtClean="0"/>
              <a:t>students </a:t>
            </a:r>
            <a:r>
              <a:rPr lang="en-US" dirty="0" smtClean="0"/>
              <a:t>were that </a:t>
            </a:r>
            <a:r>
              <a:rPr lang="en-US" dirty="0" smtClean="0"/>
              <a:t>take the class.</a:t>
            </a:r>
          </a:p>
          <a:p>
            <a:r>
              <a:rPr lang="en-US" dirty="0" smtClean="0"/>
              <a:t>I talked with the faculty from the departments that the students major in for input.</a:t>
            </a:r>
          </a:p>
          <a:p>
            <a:r>
              <a:rPr lang="en-US" dirty="0" smtClean="0"/>
              <a:t>I </a:t>
            </a:r>
            <a:r>
              <a:rPr lang="en-US" dirty="0" smtClean="0"/>
              <a:t>researched </a:t>
            </a:r>
            <a:r>
              <a:rPr lang="en-US" dirty="0" smtClean="0"/>
              <a:t>the parts of the program that seemed to be working.</a:t>
            </a:r>
          </a:p>
          <a:p>
            <a:r>
              <a:rPr lang="en-US" dirty="0" smtClean="0"/>
              <a:t>I attended the TA meeting weekly for over a year learning how </a:t>
            </a:r>
            <a:r>
              <a:rPr lang="en-US" dirty="0" smtClean="0"/>
              <a:t>the TAs </a:t>
            </a:r>
            <a:r>
              <a:rPr lang="en-US" dirty="0" smtClean="0"/>
              <a:t>ran the class.</a:t>
            </a:r>
          </a:p>
          <a:p>
            <a:r>
              <a:rPr lang="en-US" dirty="0" smtClean="0"/>
              <a:t>I asked the physics faculty about how they ran the course in the past.</a:t>
            </a:r>
            <a:endParaRPr lang="en-US" dirty="0"/>
          </a:p>
        </p:txBody>
      </p:sp>
    </p:spTree>
    <p:extLst>
      <p:ext uri="{BB962C8B-B14F-4D97-AF65-F5344CB8AC3E}">
        <p14:creationId xmlns:p14="http://schemas.microsoft.com/office/powerpoint/2010/main" val="139556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Proposal For Physics 107 &amp; 108</a:t>
            </a:r>
            <a:br>
              <a:rPr lang="en-US" dirty="0" smtClean="0"/>
            </a:br>
            <a:r>
              <a:rPr lang="en-US" dirty="0" smtClean="0"/>
              <a:t>Laboratory Reform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1818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AAPT </a:t>
            </a:r>
            <a:r>
              <a:rPr lang="en-US" dirty="0" smtClean="0"/>
              <a:t>Guidelines</a:t>
            </a:r>
            <a:endParaRPr lang="en-US" dirty="0"/>
          </a:p>
        </p:txBody>
      </p:sp>
      <p:sp>
        <p:nvSpPr>
          <p:cNvPr id="3" name="Content Placeholder 2"/>
          <p:cNvSpPr>
            <a:spLocks noGrp="1"/>
          </p:cNvSpPr>
          <p:nvPr>
            <p:ph idx="1"/>
          </p:nvPr>
        </p:nvSpPr>
        <p:spPr/>
        <p:txBody>
          <a:bodyPr/>
          <a:lstStyle/>
          <a:p>
            <a:pPr lvl="0" fontAlgn="auto"/>
            <a:r>
              <a:rPr lang="en-US" dirty="0"/>
              <a:t>Constructing knowledge</a:t>
            </a:r>
          </a:p>
          <a:p>
            <a:pPr lvl="0" fontAlgn="auto"/>
            <a:r>
              <a:rPr lang="en-US" dirty="0"/>
              <a:t>Modeling</a:t>
            </a:r>
          </a:p>
          <a:p>
            <a:pPr lvl="0" fontAlgn="auto"/>
            <a:r>
              <a:rPr lang="en-US" dirty="0"/>
              <a:t>Designing Experiments</a:t>
            </a:r>
          </a:p>
          <a:p>
            <a:pPr lvl="0" fontAlgn="auto"/>
            <a:r>
              <a:rPr lang="en-US" dirty="0"/>
              <a:t>Laboratory skill</a:t>
            </a:r>
          </a:p>
          <a:p>
            <a:pPr lvl="0" fontAlgn="auto"/>
            <a:r>
              <a:rPr lang="en-US" dirty="0"/>
              <a:t>Analyzing and visualizing data</a:t>
            </a:r>
          </a:p>
          <a:p>
            <a:pPr lvl="0" fontAlgn="auto"/>
            <a:r>
              <a:rPr lang="en-US" dirty="0"/>
              <a:t>Communicating Physics</a:t>
            </a:r>
          </a:p>
          <a:p>
            <a:endParaRPr lang="en-US" dirty="0"/>
          </a:p>
        </p:txBody>
      </p:sp>
    </p:spTree>
    <p:extLst>
      <p:ext uri="{BB962C8B-B14F-4D97-AF65-F5344CB8AC3E}">
        <p14:creationId xmlns:p14="http://schemas.microsoft.com/office/powerpoint/2010/main" val="4068718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1343</TotalTime>
  <Words>2680</Words>
  <Application>Microsoft Office PowerPoint</Application>
  <PresentationFormat>Widescreen</PresentationFormat>
  <Paragraphs>194</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Clark Snelgrove BA (Physics Education), MS (Physics Teaching), ABD (Curriculum and Instruction)  Brigham Young University, Provo, Utah  AAPT Summer Meeting 2016 Sacramento, CA</vt:lpstr>
      <vt:lpstr>PowerPoint Presentation</vt:lpstr>
      <vt:lpstr>A “Train Wreak” was inevitable</vt:lpstr>
      <vt:lpstr>A “Train Wreak” was inevitable</vt:lpstr>
      <vt:lpstr>To Save the Train it would take a “Superman”</vt:lpstr>
      <vt:lpstr>Alas not even “Superman” can prevent all disasters</vt:lpstr>
      <vt:lpstr>Start with a “Plan”</vt:lpstr>
      <vt:lpstr>Proposal For Physics 107 &amp; 108 Laboratory Reform</vt:lpstr>
      <vt:lpstr>AAPT Guidelines</vt:lpstr>
      <vt:lpstr>A New Pedagogical Style</vt:lpstr>
      <vt:lpstr>Primary goals of the activities</vt:lpstr>
      <vt:lpstr>Secondary Goals of the Activities</vt:lpstr>
      <vt:lpstr>Redefining the Schedule</vt:lpstr>
      <vt:lpstr>Procedural Changes</vt:lpstr>
      <vt:lpstr>Grading Procedures</vt:lpstr>
      <vt:lpstr>Content Topics: Physics 107</vt:lpstr>
      <vt:lpstr>Content Topics: Physics 108</vt:lpstr>
      <vt:lpstr>What went wrong with the plan? It was too much to attempt in one pass.</vt:lpstr>
      <vt:lpstr>Things that were improved!!</vt:lpstr>
      <vt:lpstr>More things that were improved!!</vt:lpstr>
      <vt:lpstr>One goal was to have the labs be “authentic” to life science.</vt:lpstr>
      <vt:lpstr>The activity that I thought would seem the least “authentic” was the projectile motion lab.</vt:lpstr>
      <vt:lpstr>An example of an activity that didn’t work The old Fluid Flow apparatus</vt:lpstr>
      <vt:lpstr>New fluid flow apparatus</vt:lpstr>
      <vt:lpstr>Some additional views of the new Fluid Flow apparatus that “works”</vt:lpstr>
      <vt:lpstr>Rubric for Lab Summaries and Peer Review</vt:lpstr>
      <vt:lpstr>Student Comments about Peer Review</vt:lpstr>
      <vt:lpstr>Teaching Assistant Comments about Peer Review activities</vt:lpstr>
      <vt:lpstr>A post-lab question based on “real” lab data</vt:lpstr>
      <vt:lpstr>a. Both student A and B assumed the origin to be at the point of drop and defined the positive direction of motion to be downward. b. Both student A and B assumed the origin to be at the point of drop and defined the positive direction of motion to be upward. c. Both student A and B assumed the origin to be at he ground level and defined the positive direction of motion to be downward. d. Both student A and B assumed the origin to be at the point of drop but student A defined the positive direction of motion to be downward. e. Both student A and B assumed the origin to be at the point of drop but student B defined the positive direction of motion to be downward. </vt:lpstr>
      <vt:lpstr>Student comments of the class as a whole</vt:lpstr>
      <vt:lpstr>Comments from a TA that worked two semesters in a row with the course.</vt:lpstr>
      <vt:lpstr>Comments from a TA that taught the old lab program and also taught the new program</vt:lpstr>
      <vt:lpstr>Where are we now after three semesters?</vt:lpstr>
      <vt:lpstr>Where to go next?</vt:lpstr>
      <vt:lpstr>Special Thanks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AAPT Summer Meeting 2016 Sacramento, CA</dc:title>
  <dc:creator>Snelgrove, Clark</dc:creator>
  <cp:lastModifiedBy>Faculty</cp:lastModifiedBy>
  <cp:revision>89</cp:revision>
  <dcterms:created xsi:type="dcterms:W3CDTF">2016-07-12T22:38:11Z</dcterms:created>
  <dcterms:modified xsi:type="dcterms:W3CDTF">2016-07-20T12:10:02Z</dcterms:modified>
</cp:coreProperties>
</file>